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82" r:id="rId4"/>
    <p:sldId id="258" r:id="rId5"/>
    <p:sldId id="259" r:id="rId6"/>
    <p:sldId id="260" r:id="rId7"/>
    <p:sldId id="261" r:id="rId8"/>
    <p:sldId id="262" r:id="rId9"/>
    <p:sldId id="343" r:id="rId10"/>
    <p:sldId id="263" r:id="rId11"/>
    <p:sldId id="264" r:id="rId12"/>
    <p:sldId id="265" r:id="rId13"/>
    <p:sldId id="266" r:id="rId14"/>
    <p:sldId id="267" r:id="rId15"/>
    <p:sldId id="268" r:id="rId16"/>
    <p:sldId id="269" r:id="rId17"/>
    <p:sldId id="270" r:id="rId18"/>
    <p:sldId id="271" r:id="rId19"/>
    <p:sldId id="283" r:id="rId20"/>
    <p:sldId id="274" r:id="rId21"/>
    <p:sldId id="275" r:id="rId22"/>
    <p:sldId id="286" r:id="rId23"/>
    <p:sldId id="344" r:id="rId24"/>
    <p:sldId id="284" r:id="rId25"/>
    <p:sldId id="273" r:id="rId26"/>
    <p:sldId id="297" r:id="rId27"/>
    <p:sldId id="336" r:id="rId28"/>
    <p:sldId id="337" r:id="rId29"/>
    <p:sldId id="338" r:id="rId30"/>
    <p:sldId id="285" r:id="rId31"/>
    <p:sldId id="287" r:id="rId32"/>
    <p:sldId id="288" r:id="rId33"/>
    <p:sldId id="290" r:id="rId34"/>
    <p:sldId id="291" r:id="rId35"/>
    <p:sldId id="292" r:id="rId36"/>
    <p:sldId id="293" r:id="rId37"/>
    <p:sldId id="294" r:id="rId38"/>
    <p:sldId id="276" r:id="rId39"/>
    <p:sldId id="277" r:id="rId40"/>
    <p:sldId id="278" r:id="rId41"/>
    <p:sldId id="279" r:id="rId42"/>
    <p:sldId id="298" r:id="rId43"/>
    <p:sldId id="280" r:id="rId44"/>
    <p:sldId id="295" r:id="rId45"/>
    <p:sldId id="342" r:id="rId46"/>
    <p:sldId id="281" r:id="rId4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5" autoAdjust="0"/>
    <p:restoredTop sz="85993" autoAdjust="0"/>
  </p:normalViewPr>
  <p:slideViewPr>
    <p:cSldViewPr>
      <p:cViewPr varScale="1">
        <p:scale>
          <a:sx n="38" d="100"/>
          <a:sy n="38" d="100"/>
        </p:scale>
        <p:origin x="9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18.06.2024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a:ea typeface="+mn-lt"/>
                <a:cs typeface="+mn-lt"/>
              </a:rPr>
              <a:t>Ensures that the school system addresses the medical needs of students with adrenal insufficiency and prohibits their exclusion from activities due to their condition.</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280341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283208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From CARES</a:t>
            </a:r>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665356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EMS does not carry Solu-</a:t>
            </a:r>
            <a:r>
              <a:rPr lang="en-US" dirty="0" err="1"/>
              <a:t>Cortef</a:t>
            </a:r>
            <a:r>
              <a:rPr lang="en-US" dirty="0"/>
              <a:t> but can administer if patient has medication with instructions on hand</a:t>
            </a:r>
          </a:p>
          <a:p>
            <a:r>
              <a:rPr lang="en-US" dirty="0"/>
              <a:t>Most EMS in AL carry Solu-Medrol- which can also be given in the event of an emergency </a:t>
            </a:r>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2694298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Created by Dr. Louise Fleming – Professor at UNC School of Nursing</a:t>
            </a:r>
          </a:p>
          <a:p>
            <a:r>
              <a:rPr lang="en-US" dirty="0"/>
              <a:t>Apple or Android</a:t>
            </a:r>
          </a:p>
          <a:p>
            <a:r>
              <a:rPr lang="en-US" dirty="0"/>
              <a:t>Does not need cellular data or internet after downloaded</a:t>
            </a:r>
          </a:p>
        </p:txBody>
      </p:sp>
      <p:sp>
        <p:nvSpPr>
          <p:cNvPr id="4" name="Slide Number Placeholder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497242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Side effects= stomach upset, headache, dizziness</a:t>
            </a:r>
          </a:p>
          <a:p>
            <a:r>
              <a:rPr lang="en-US" dirty="0"/>
              <a:t>Does NOT cause vomiting like glucagon can </a:t>
            </a:r>
          </a:p>
        </p:txBody>
      </p:sp>
      <p:sp>
        <p:nvSpPr>
          <p:cNvPr id="4" name="Slide Number Placeholder 3"/>
          <p:cNvSpPr>
            <a:spLocks noGrp="1"/>
          </p:cNvSpPr>
          <p:nvPr>
            <p:ph type="sldNum" sz="quarter" idx="5"/>
          </p:nvPr>
        </p:nvSpPr>
        <p:spPr/>
        <p:txBody>
          <a:bodyPr/>
          <a:lstStyle/>
          <a:p>
            <a:fld id="{871B2431-D351-4C6E-A3CF-9DFAC0E3E050}" type="slidenum">
              <a:rPr lang="cs-CZ" smtClean="0"/>
              <a:t>42</a:t>
            </a:fld>
            <a:endParaRPr lang="cs-CZ"/>
          </a:p>
        </p:txBody>
      </p:sp>
    </p:spTree>
    <p:extLst>
      <p:ext uri="{BB962C8B-B14F-4D97-AF65-F5344CB8AC3E}">
        <p14:creationId xmlns:p14="http://schemas.microsoft.com/office/powerpoint/2010/main" val="380315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Dose hydrocortisone 3-4 times per day to mimic the body’s natural cortisol response</a:t>
            </a:r>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61961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Cortisol= increases blood glucose, is anti-inflammatory, can suppress immune system over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Mineralocorticoid deficient= “salt wasting”</a:t>
            </a:r>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1349936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“Fight or flight” response to stress</a:t>
            </a:r>
          </a:p>
          <a:p>
            <a:r>
              <a:rPr lang="en-US" dirty="0"/>
              <a:t>CAH does not usually affect the medulla, however, low cortisol levels can lead to lower levels of epinephrine</a:t>
            </a:r>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126528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Cortisol production and release is regulated by the pituitary gland in the brain. The pituitary gland senses how much cortisol is in the blood stream. If there is too little, it releases a hormone called ACTH, which tells the adrenal glands to make more cortisol. If there is too much cortisol, the brain releases less ACTH, which in turn, decreases cortisol</a:t>
            </a:r>
            <a:br>
              <a:rPr lang="en-US" dirty="0"/>
            </a:b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2305076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Primary Adrenal Insufficiency</a:t>
            </a:r>
          </a:p>
          <a:p>
            <a:r>
              <a:rPr lang="en-US" dirty="0"/>
              <a:t>Affects 10-15 per 100K individuals</a:t>
            </a:r>
          </a:p>
          <a:p>
            <a:r>
              <a:rPr lang="en-US" dirty="0"/>
              <a:t>Causes include:</a:t>
            </a:r>
          </a:p>
          <a:p>
            <a:r>
              <a:rPr lang="en-US" dirty="0"/>
              <a:t>Impaired steroid synthesis (CAH)</a:t>
            </a:r>
          </a:p>
          <a:p>
            <a:r>
              <a:rPr lang="en-US" dirty="0"/>
              <a:t>Adrenal destruction/dysfunction (ALD, Addison’s disease)</a:t>
            </a:r>
          </a:p>
          <a:p>
            <a:endParaRPr lang="en-US" dirty="0"/>
          </a:p>
          <a:p>
            <a:r>
              <a:rPr lang="en-US" dirty="0"/>
              <a:t>Central AI</a:t>
            </a:r>
          </a:p>
          <a:p>
            <a:r>
              <a:rPr lang="en-US" dirty="0"/>
              <a:t>Congenital </a:t>
            </a:r>
          </a:p>
          <a:p>
            <a:r>
              <a:rPr lang="en-US" dirty="0"/>
              <a:t>Acquired</a:t>
            </a:r>
          </a:p>
          <a:p>
            <a:r>
              <a:rPr lang="en-US" dirty="0" err="1"/>
              <a:t>Sellar</a:t>
            </a:r>
            <a:r>
              <a:rPr lang="en-US" dirty="0"/>
              <a:t> mass</a:t>
            </a:r>
          </a:p>
          <a:p>
            <a:r>
              <a:rPr lang="en-US" dirty="0"/>
              <a:t>Infiltrative</a:t>
            </a:r>
          </a:p>
          <a:p>
            <a:r>
              <a:rPr lang="en-US" dirty="0"/>
              <a:t>Autoimmune</a:t>
            </a:r>
          </a:p>
          <a:p>
            <a:r>
              <a:rPr lang="en-US" dirty="0"/>
              <a:t>Traumatic brain injury</a:t>
            </a:r>
          </a:p>
          <a:p>
            <a:r>
              <a:rPr lang="en-US" dirty="0"/>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Primary Adrenal Insufficiency</a:t>
            </a:r>
          </a:p>
          <a:p>
            <a:r>
              <a:rPr lang="en-US" dirty="0"/>
              <a:t>Affects 10-15 per 100K individuals</a:t>
            </a:r>
          </a:p>
          <a:p>
            <a:r>
              <a:rPr lang="en-US" dirty="0"/>
              <a:t>Causes include:</a:t>
            </a:r>
          </a:p>
          <a:p>
            <a:r>
              <a:rPr lang="en-US" dirty="0"/>
              <a:t>Impaired steroid synthesis (CAH)</a:t>
            </a:r>
          </a:p>
          <a:p>
            <a:r>
              <a:rPr lang="en-US" dirty="0"/>
              <a:t>Adrenal destruction/dysfunction (ALD, Addison’s disease)</a:t>
            </a:r>
          </a:p>
          <a:p>
            <a:endParaRPr lang="en-US" dirty="0"/>
          </a:p>
          <a:p>
            <a:r>
              <a:rPr lang="en-US" dirty="0"/>
              <a:t>Central AI</a:t>
            </a:r>
          </a:p>
          <a:p>
            <a:r>
              <a:rPr lang="en-US" dirty="0"/>
              <a:t>Congenital </a:t>
            </a:r>
          </a:p>
          <a:p>
            <a:r>
              <a:rPr lang="en-US" dirty="0"/>
              <a:t>Acquired</a:t>
            </a:r>
          </a:p>
          <a:p>
            <a:r>
              <a:rPr lang="en-US" dirty="0" err="1"/>
              <a:t>Sellar</a:t>
            </a:r>
            <a:r>
              <a:rPr lang="en-US" dirty="0"/>
              <a:t> mass</a:t>
            </a:r>
          </a:p>
          <a:p>
            <a:r>
              <a:rPr lang="en-US" dirty="0"/>
              <a:t>Infiltrative</a:t>
            </a:r>
          </a:p>
          <a:p>
            <a:r>
              <a:rPr lang="en-US" dirty="0"/>
              <a:t>Autoimmune</a:t>
            </a:r>
          </a:p>
          <a:p>
            <a:r>
              <a:rPr lang="en-US" dirty="0"/>
              <a:t>Traumatic brain injury</a:t>
            </a:r>
          </a:p>
          <a:p>
            <a:r>
              <a:rPr lang="en-US" dirty="0"/>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main things to highlight are the dosing equivalents and the duration of action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prednisone and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dex</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are more potent and longer acting than hydrocortisone)</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311189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06/18/2024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alison.legislature.state.al.us/files/pdfdocs/SearchableInstruments/2023RS/SB52-eng.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alabamaachieves.org/wp-content/uploads/2024/04/SS_20240424_Draft-of-Education-Adrenal-Insufficiency_V1.0.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7.xml"/><Relationship Id="rId1" Type="http://schemas.openxmlformats.org/officeDocument/2006/relationships/video" Target="https://www.youtube.com/embed/ecJdXDG-6XY?feature=oembed"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moSz5ZoTJFE?feature=oembed" TargetMode="External"/><Relationship Id="rId1" Type="http://schemas.openxmlformats.org/officeDocument/2006/relationships/video" Target="https://www.youtube.com/embed/STTFpEuhIDk?feature=oembed" TargetMode="External"/><Relationship Id="rId5" Type="http://schemas.openxmlformats.org/officeDocument/2006/relationships/image" Target="../media/image57.jpeg"/><Relationship Id="rId4" Type="http://schemas.openxmlformats.org/officeDocument/2006/relationships/image" Target="../media/image56.jpe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hyperlink" Target="https://doi.org/10.1136/jim-2019-000999" TargetMode="External"/><Relationship Id="rId3" Type="http://schemas.openxmlformats.org/officeDocument/2006/relationships/image" Target="../media/image64.svg"/><Relationship Id="rId7" Type="http://schemas.openxmlformats.org/officeDocument/2006/relationships/hyperlink" Target="https://doi.org/10.1016/j.cca.2020.01.029" TargetMode="External"/><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hyperlink" Target="https://doi.org/10.1016/j.pedn.2011.03.009" TargetMode="External"/><Relationship Id="rId5" Type="http://schemas.openxmlformats.org/officeDocument/2006/relationships/hyperlink" Target="https://apps.apple.com/ae/app/pace-by-chaicore/id1490431010?platform=ipad" TargetMode="External"/><Relationship Id="rId10" Type="http://schemas.openxmlformats.org/officeDocument/2006/relationships/hyperlink" Target="https://doi.org/10.1056/NEJMra1807486" TargetMode="External"/><Relationship Id="rId4" Type="http://schemas.openxmlformats.org/officeDocument/2006/relationships/hyperlink" Target="https://caresfoundation.org/wp-content/uploads/2022/08/EMERG-INSTRUCTIONS-BROCHURE-8.5.22.pdf" TargetMode="External"/><Relationship Id="rId9" Type="http://schemas.openxmlformats.org/officeDocument/2006/relationships/hyperlink" Target="https://www.nadf.us/uploads/1/3/0/1/130191972/corticosteroid_comparison_chart.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7844" y="1495883"/>
            <a:ext cx="9825230" cy="7295234"/>
          </a:xfrm>
          <a:custGeom>
            <a:avLst/>
            <a:gdLst/>
            <a:ahLst/>
            <a:cxnLst/>
            <a:rect l="l" t="t" r="r" b="b"/>
            <a:pathLst>
              <a:path w="9825230" h="7295234">
                <a:moveTo>
                  <a:pt x="0" y="0"/>
                </a:moveTo>
                <a:lnTo>
                  <a:pt x="9825231" y="0"/>
                </a:lnTo>
                <a:lnTo>
                  <a:pt x="9825231" y="7295234"/>
                </a:lnTo>
                <a:lnTo>
                  <a:pt x="0" y="72952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9666930" y="2091590"/>
            <a:ext cx="8275054" cy="3756660"/>
          </a:xfrm>
          <a:prstGeom prst="rect">
            <a:avLst/>
          </a:prstGeom>
        </p:spPr>
        <p:txBody>
          <a:bodyPr lIns="0" tIns="0" rIns="0" bIns="0" rtlCol="0" anchor="t">
            <a:spAutoFit/>
          </a:bodyPr>
          <a:lstStyle/>
          <a:p>
            <a:pPr algn="ctr">
              <a:lnSpc>
                <a:spcPts val="9720"/>
              </a:lnSpc>
            </a:pPr>
            <a:r>
              <a:rPr lang="en-US" sz="9000">
                <a:solidFill>
                  <a:srgbClr val="000000"/>
                </a:solidFill>
                <a:latin typeface="Arimo"/>
              </a:rPr>
              <a:t>Adrenal Insufficiency Training</a:t>
            </a:r>
          </a:p>
        </p:txBody>
      </p:sp>
      <p:sp>
        <p:nvSpPr>
          <p:cNvPr id="4" name="TextBox 4"/>
          <p:cNvSpPr txBox="1"/>
          <p:nvPr/>
        </p:nvSpPr>
        <p:spPr>
          <a:xfrm>
            <a:off x="9884939" y="6171422"/>
            <a:ext cx="7839037" cy="1255395"/>
          </a:xfrm>
          <a:prstGeom prst="rect">
            <a:avLst/>
          </a:prstGeom>
        </p:spPr>
        <p:txBody>
          <a:bodyPr lIns="0" tIns="0" rIns="0" bIns="0" rtlCol="0" anchor="t">
            <a:spAutoFit/>
          </a:bodyPr>
          <a:lstStyle/>
          <a:p>
            <a:pPr algn="ctr">
              <a:lnSpc>
                <a:spcPts val="3240"/>
              </a:lnSpc>
            </a:pPr>
            <a:r>
              <a:rPr lang="en-US" sz="3000">
                <a:solidFill>
                  <a:srgbClr val="A02B93"/>
                </a:solidFill>
                <a:latin typeface="Arimo"/>
              </a:rPr>
              <a:t>Sarah Sparks, MSN, CRNP, FNP-C</a:t>
            </a:r>
          </a:p>
          <a:p>
            <a:pPr algn="ctr">
              <a:lnSpc>
                <a:spcPts val="3240"/>
              </a:lnSpc>
            </a:pPr>
            <a:r>
              <a:rPr lang="en-US" sz="3000">
                <a:solidFill>
                  <a:srgbClr val="A02B93"/>
                </a:solidFill>
                <a:latin typeface="Arimo"/>
              </a:rPr>
              <a:t>&amp;</a:t>
            </a:r>
          </a:p>
          <a:p>
            <a:pPr algn="ctr">
              <a:lnSpc>
                <a:spcPts val="3240"/>
              </a:lnSpc>
            </a:pPr>
            <a:r>
              <a:rPr lang="en-US" sz="3000">
                <a:solidFill>
                  <a:srgbClr val="A02B93"/>
                </a:solidFill>
                <a:latin typeface="Arimo"/>
              </a:rPr>
              <a:t>Leslie Pitts, MSN, CRNP, CPNP-AC, CDCES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51462" y="2769204"/>
            <a:ext cx="15265644" cy="959145"/>
            <a:chOff x="0" y="0"/>
            <a:chExt cx="20354192" cy="1278859"/>
          </a:xfrm>
        </p:grpSpPr>
        <p:grpSp>
          <p:nvGrpSpPr>
            <p:cNvPr id="3" name="Group 3"/>
            <p:cNvGrpSpPr/>
            <p:nvPr/>
          </p:nvGrpSpPr>
          <p:grpSpPr>
            <a:xfrm>
              <a:off x="0" y="0"/>
              <a:ext cx="20354192" cy="1278859"/>
              <a:chOff x="0" y="0"/>
              <a:chExt cx="20354192" cy="1278859"/>
            </a:xfrm>
          </p:grpSpPr>
          <p:sp>
            <p:nvSpPr>
              <p:cNvPr id="4" name="Freeform 4"/>
              <p:cNvSpPr/>
              <p:nvPr/>
            </p:nvSpPr>
            <p:spPr>
              <a:xfrm>
                <a:off x="19050" y="8170"/>
                <a:ext cx="20316064" cy="1262525"/>
              </a:xfrm>
              <a:custGeom>
                <a:avLst/>
                <a:gdLst/>
                <a:ahLst/>
                <a:cxnLst/>
                <a:rect l="l" t="t" r="r" b="b"/>
                <a:pathLst>
                  <a:path w="20316064" h="1262525">
                    <a:moveTo>
                      <a:pt x="0" y="210412"/>
                    </a:moveTo>
                    <a:cubicBezTo>
                      <a:pt x="0" y="94231"/>
                      <a:pt x="222123" y="0"/>
                      <a:pt x="496062" y="0"/>
                    </a:cubicBezTo>
                    <a:lnTo>
                      <a:pt x="19820001" y="0"/>
                    </a:lnTo>
                    <a:cubicBezTo>
                      <a:pt x="20093939" y="0"/>
                      <a:pt x="20316064" y="94231"/>
                      <a:pt x="20316064" y="210412"/>
                    </a:cubicBezTo>
                    <a:lnTo>
                      <a:pt x="20316064" y="1052113"/>
                    </a:lnTo>
                    <a:cubicBezTo>
                      <a:pt x="20316064" y="1168349"/>
                      <a:pt x="20093939" y="1262525"/>
                      <a:pt x="19820001" y="1262525"/>
                    </a:cubicBezTo>
                    <a:lnTo>
                      <a:pt x="496062" y="1262525"/>
                    </a:lnTo>
                    <a:cubicBezTo>
                      <a:pt x="222123" y="1262525"/>
                      <a:pt x="0" y="1168294"/>
                      <a:pt x="0" y="1052113"/>
                    </a:cubicBezTo>
                    <a:close/>
                  </a:path>
                </a:pathLst>
              </a:custGeom>
              <a:solidFill>
                <a:srgbClr val="A02B93"/>
              </a:solidFill>
            </p:spPr>
            <p:txBody>
              <a:bodyPr/>
              <a:lstStyle/>
              <a:p>
                <a:endParaRPr lang="en-US"/>
              </a:p>
            </p:txBody>
          </p:sp>
          <p:sp>
            <p:nvSpPr>
              <p:cNvPr id="5" name="Freeform 5"/>
              <p:cNvSpPr/>
              <p:nvPr/>
            </p:nvSpPr>
            <p:spPr>
              <a:xfrm>
                <a:off x="0" y="0"/>
                <a:ext cx="20354164" cy="1278873"/>
              </a:xfrm>
              <a:custGeom>
                <a:avLst/>
                <a:gdLst/>
                <a:ahLst/>
                <a:cxnLst/>
                <a:rect l="l" t="t" r="r" b="b"/>
                <a:pathLst>
                  <a:path w="20354164" h="1278873">
                    <a:moveTo>
                      <a:pt x="0" y="218582"/>
                    </a:moveTo>
                    <a:cubicBezTo>
                      <a:pt x="0" y="97771"/>
                      <a:pt x="230759" y="0"/>
                      <a:pt x="515112" y="0"/>
                    </a:cubicBezTo>
                    <a:lnTo>
                      <a:pt x="19839051" y="0"/>
                    </a:lnTo>
                    <a:lnTo>
                      <a:pt x="19839051" y="8170"/>
                    </a:lnTo>
                    <a:lnTo>
                      <a:pt x="19839051" y="0"/>
                    </a:lnTo>
                    <a:cubicBezTo>
                      <a:pt x="20123277" y="0"/>
                      <a:pt x="20354164" y="97771"/>
                      <a:pt x="20354164" y="218582"/>
                    </a:cubicBezTo>
                    <a:lnTo>
                      <a:pt x="20335114" y="218582"/>
                    </a:lnTo>
                    <a:lnTo>
                      <a:pt x="20354164" y="218582"/>
                    </a:lnTo>
                    <a:lnTo>
                      <a:pt x="20354164" y="1060283"/>
                    </a:lnTo>
                    <a:lnTo>
                      <a:pt x="20335114" y="1060283"/>
                    </a:lnTo>
                    <a:lnTo>
                      <a:pt x="20354164" y="1060283"/>
                    </a:lnTo>
                    <a:cubicBezTo>
                      <a:pt x="20354164" y="1181094"/>
                      <a:pt x="20123404" y="1278873"/>
                      <a:pt x="19839051" y="1278873"/>
                    </a:cubicBezTo>
                    <a:lnTo>
                      <a:pt x="19839051" y="1270695"/>
                    </a:lnTo>
                    <a:lnTo>
                      <a:pt x="19839051" y="1278873"/>
                    </a:lnTo>
                    <a:lnTo>
                      <a:pt x="515112" y="1278873"/>
                    </a:lnTo>
                    <a:lnTo>
                      <a:pt x="515112" y="1270695"/>
                    </a:lnTo>
                    <a:lnTo>
                      <a:pt x="515112" y="1278873"/>
                    </a:lnTo>
                    <a:cubicBezTo>
                      <a:pt x="230759" y="1278872"/>
                      <a:pt x="0" y="1181094"/>
                      <a:pt x="0" y="1060283"/>
                    </a:cubicBezTo>
                    <a:lnTo>
                      <a:pt x="0" y="218582"/>
                    </a:lnTo>
                    <a:lnTo>
                      <a:pt x="19050" y="218582"/>
                    </a:lnTo>
                    <a:lnTo>
                      <a:pt x="0" y="218582"/>
                    </a:lnTo>
                    <a:moveTo>
                      <a:pt x="38100" y="218582"/>
                    </a:moveTo>
                    <a:lnTo>
                      <a:pt x="38100" y="1060283"/>
                    </a:lnTo>
                    <a:lnTo>
                      <a:pt x="19050" y="1060283"/>
                    </a:lnTo>
                    <a:lnTo>
                      <a:pt x="38100" y="1060283"/>
                    </a:lnTo>
                    <a:cubicBezTo>
                      <a:pt x="38100" y="1171889"/>
                      <a:pt x="251460" y="1262524"/>
                      <a:pt x="515112" y="1262524"/>
                    </a:cubicBezTo>
                    <a:lnTo>
                      <a:pt x="19839051" y="1262524"/>
                    </a:lnTo>
                    <a:cubicBezTo>
                      <a:pt x="20102703" y="1262524"/>
                      <a:pt x="20316064" y="1171889"/>
                      <a:pt x="20316064" y="1060283"/>
                    </a:cubicBezTo>
                    <a:lnTo>
                      <a:pt x="20316064" y="218582"/>
                    </a:lnTo>
                    <a:cubicBezTo>
                      <a:pt x="20316064" y="106976"/>
                      <a:pt x="20102703" y="16341"/>
                      <a:pt x="19839051" y="16341"/>
                    </a:cubicBezTo>
                    <a:lnTo>
                      <a:pt x="515112" y="16341"/>
                    </a:lnTo>
                    <a:lnTo>
                      <a:pt x="515112" y="8170"/>
                    </a:lnTo>
                    <a:lnTo>
                      <a:pt x="515112" y="16341"/>
                    </a:lnTo>
                    <a:cubicBezTo>
                      <a:pt x="251460" y="16341"/>
                      <a:pt x="38100" y="106976"/>
                      <a:pt x="38100" y="218582"/>
                    </a:cubicBezTo>
                    <a:close/>
                  </a:path>
                </a:pathLst>
              </a:custGeom>
              <a:solidFill>
                <a:srgbClr val="FFFFFF"/>
              </a:solidFill>
            </p:spPr>
            <p:txBody>
              <a:bodyPr/>
              <a:lstStyle/>
              <a:p>
                <a:endParaRPr lang="en-US"/>
              </a:p>
            </p:txBody>
          </p:sp>
        </p:grpSp>
        <p:sp>
          <p:nvSpPr>
            <p:cNvPr id="6" name="TextBox 6"/>
            <p:cNvSpPr txBox="1"/>
            <p:nvPr/>
          </p:nvSpPr>
          <p:spPr>
            <a:xfrm>
              <a:off x="331660" y="283560"/>
              <a:ext cx="19690872" cy="639699"/>
            </a:xfrm>
            <a:prstGeom prst="rect">
              <a:avLst/>
            </a:prstGeom>
          </p:spPr>
          <p:txBody>
            <a:bodyPr lIns="0" tIns="0" rIns="0" bIns="0" rtlCol="0" anchor="t">
              <a:spAutoFit/>
            </a:bodyPr>
            <a:lstStyle/>
            <a:p>
              <a:pPr algn="l">
                <a:lnSpc>
                  <a:spcPts val="3456"/>
                </a:lnSpc>
              </a:pPr>
              <a:r>
                <a:rPr lang="en-US" sz="3200">
                  <a:solidFill>
                    <a:srgbClr val="FFFFFF"/>
                  </a:solidFill>
                  <a:latin typeface="Arimo"/>
                </a:rPr>
                <a:t>Aldosterone accounts for 90% of mineralocorticoid activity</a:t>
              </a:r>
            </a:p>
          </p:txBody>
        </p:sp>
      </p:grpSp>
      <p:grpSp>
        <p:nvGrpSpPr>
          <p:cNvPr id="7" name="Group 7"/>
          <p:cNvGrpSpPr/>
          <p:nvPr/>
        </p:nvGrpSpPr>
        <p:grpSpPr>
          <a:xfrm>
            <a:off x="3351462" y="4458435"/>
            <a:ext cx="15265644" cy="1008928"/>
            <a:chOff x="0" y="0"/>
            <a:chExt cx="20354192" cy="1345237"/>
          </a:xfrm>
        </p:grpSpPr>
        <p:grpSp>
          <p:nvGrpSpPr>
            <p:cNvPr id="8" name="Group 8"/>
            <p:cNvGrpSpPr/>
            <p:nvPr/>
          </p:nvGrpSpPr>
          <p:grpSpPr>
            <a:xfrm>
              <a:off x="0" y="0"/>
              <a:ext cx="20354192" cy="1345237"/>
              <a:chOff x="0" y="0"/>
              <a:chExt cx="20354192" cy="1345237"/>
            </a:xfrm>
          </p:grpSpPr>
          <p:sp>
            <p:nvSpPr>
              <p:cNvPr id="9" name="Freeform 9"/>
              <p:cNvSpPr/>
              <p:nvPr/>
            </p:nvSpPr>
            <p:spPr>
              <a:xfrm>
                <a:off x="19050" y="8594"/>
                <a:ext cx="20316064" cy="1328054"/>
              </a:xfrm>
              <a:custGeom>
                <a:avLst/>
                <a:gdLst/>
                <a:ahLst/>
                <a:cxnLst/>
                <a:rect l="l" t="t" r="r" b="b"/>
                <a:pathLst>
                  <a:path w="20316064" h="1328054">
                    <a:moveTo>
                      <a:pt x="0" y="221333"/>
                    </a:moveTo>
                    <a:cubicBezTo>
                      <a:pt x="0" y="99122"/>
                      <a:pt x="222123" y="0"/>
                      <a:pt x="496062" y="0"/>
                    </a:cubicBezTo>
                    <a:lnTo>
                      <a:pt x="19820001" y="0"/>
                    </a:lnTo>
                    <a:cubicBezTo>
                      <a:pt x="20093939" y="0"/>
                      <a:pt x="20316064" y="99122"/>
                      <a:pt x="20316064" y="221333"/>
                    </a:cubicBezTo>
                    <a:lnTo>
                      <a:pt x="20316064" y="1106722"/>
                    </a:lnTo>
                    <a:cubicBezTo>
                      <a:pt x="20316064" y="1228991"/>
                      <a:pt x="20093939" y="1328055"/>
                      <a:pt x="19820001" y="1328055"/>
                    </a:cubicBezTo>
                    <a:lnTo>
                      <a:pt x="496062" y="1328055"/>
                    </a:lnTo>
                    <a:cubicBezTo>
                      <a:pt x="222123" y="1328055"/>
                      <a:pt x="0" y="1228933"/>
                      <a:pt x="0" y="1106722"/>
                    </a:cubicBezTo>
                    <a:close/>
                  </a:path>
                </a:pathLst>
              </a:custGeom>
              <a:solidFill>
                <a:srgbClr val="2C5BA2"/>
              </a:solidFill>
            </p:spPr>
            <p:txBody>
              <a:bodyPr/>
              <a:lstStyle/>
              <a:p>
                <a:endParaRPr lang="en-US"/>
              </a:p>
            </p:txBody>
          </p:sp>
          <p:sp>
            <p:nvSpPr>
              <p:cNvPr id="10" name="Freeform 10"/>
              <p:cNvSpPr/>
              <p:nvPr/>
            </p:nvSpPr>
            <p:spPr>
              <a:xfrm>
                <a:off x="0" y="0"/>
                <a:ext cx="20354164" cy="1345250"/>
              </a:xfrm>
              <a:custGeom>
                <a:avLst/>
                <a:gdLst/>
                <a:ahLst/>
                <a:cxnLst/>
                <a:rect l="l" t="t" r="r" b="b"/>
                <a:pathLst>
                  <a:path w="20354164" h="1345250">
                    <a:moveTo>
                      <a:pt x="0" y="229927"/>
                    </a:moveTo>
                    <a:cubicBezTo>
                      <a:pt x="0" y="102846"/>
                      <a:pt x="230759" y="0"/>
                      <a:pt x="515112" y="0"/>
                    </a:cubicBezTo>
                    <a:lnTo>
                      <a:pt x="19839051" y="0"/>
                    </a:lnTo>
                    <a:lnTo>
                      <a:pt x="19839051" y="8594"/>
                    </a:lnTo>
                    <a:lnTo>
                      <a:pt x="19839051" y="0"/>
                    </a:lnTo>
                    <a:cubicBezTo>
                      <a:pt x="20123277" y="0"/>
                      <a:pt x="20354164" y="102846"/>
                      <a:pt x="20354164" y="229927"/>
                    </a:cubicBezTo>
                    <a:lnTo>
                      <a:pt x="20335114" y="229927"/>
                    </a:lnTo>
                    <a:lnTo>
                      <a:pt x="20354164" y="229927"/>
                    </a:lnTo>
                    <a:lnTo>
                      <a:pt x="20354164" y="1115316"/>
                    </a:lnTo>
                    <a:lnTo>
                      <a:pt x="20335114" y="1115316"/>
                    </a:lnTo>
                    <a:lnTo>
                      <a:pt x="20354164" y="1115316"/>
                    </a:lnTo>
                    <a:cubicBezTo>
                      <a:pt x="20354164" y="1242397"/>
                      <a:pt x="20123404" y="1345250"/>
                      <a:pt x="19839051" y="1345250"/>
                    </a:cubicBezTo>
                    <a:lnTo>
                      <a:pt x="19839051" y="1336649"/>
                    </a:lnTo>
                    <a:lnTo>
                      <a:pt x="19839051" y="1345250"/>
                    </a:lnTo>
                    <a:lnTo>
                      <a:pt x="515112" y="1345250"/>
                    </a:lnTo>
                    <a:lnTo>
                      <a:pt x="515112" y="1336649"/>
                    </a:lnTo>
                    <a:lnTo>
                      <a:pt x="515112" y="1345250"/>
                    </a:lnTo>
                    <a:cubicBezTo>
                      <a:pt x="230759" y="1345250"/>
                      <a:pt x="0" y="1242397"/>
                      <a:pt x="0" y="1115316"/>
                    </a:cubicBezTo>
                    <a:lnTo>
                      <a:pt x="0" y="229927"/>
                    </a:lnTo>
                    <a:lnTo>
                      <a:pt x="19050" y="229927"/>
                    </a:lnTo>
                    <a:lnTo>
                      <a:pt x="0" y="229927"/>
                    </a:lnTo>
                    <a:moveTo>
                      <a:pt x="38100" y="229927"/>
                    </a:moveTo>
                    <a:lnTo>
                      <a:pt x="38100" y="1115316"/>
                    </a:lnTo>
                    <a:lnTo>
                      <a:pt x="19050" y="1115316"/>
                    </a:lnTo>
                    <a:lnTo>
                      <a:pt x="38100" y="1115316"/>
                    </a:lnTo>
                    <a:cubicBezTo>
                      <a:pt x="38100" y="1232714"/>
                      <a:pt x="251460" y="1328054"/>
                      <a:pt x="515112" y="1328054"/>
                    </a:cubicBezTo>
                    <a:lnTo>
                      <a:pt x="19839051" y="1328054"/>
                    </a:lnTo>
                    <a:cubicBezTo>
                      <a:pt x="20102703" y="1328054"/>
                      <a:pt x="20316064" y="1232714"/>
                      <a:pt x="20316064" y="1115316"/>
                    </a:cubicBezTo>
                    <a:lnTo>
                      <a:pt x="20316064" y="229927"/>
                    </a:lnTo>
                    <a:cubicBezTo>
                      <a:pt x="20316064" y="112529"/>
                      <a:pt x="20102703" y="17189"/>
                      <a:pt x="19839051" y="17189"/>
                    </a:cubicBezTo>
                    <a:lnTo>
                      <a:pt x="515112" y="17189"/>
                    </a:lnTo>
                    <a:lnTo>
                      <a:pt x="515112" y="8594"/>
                    </a:lnTo>
                    <a:lnTo>
                      <a:pt x="515112" y="17189"/>
                    </a:lnTo>
                    <a:cubicBezTo>
                      <a:pt x="251460" y="17189"/>
                      <a:pt x="38100" y="112529"/>
                      <a:pt x="38100" y="229927"/>
                    </a:cubicBezTo>
                    <a:close/>
                  </a:path>
                </a:pathLst>
              </a:custGeom>
              <a:solidFill>
                <a:srgbClr val="FFFFFF"/>
              </a:solidFill>
            </p:spPr>
            <p:txBody>
              <a:bodyPr/>
              <a:lstStyle/>
              <a:p>
                <a:endParaRPr lang="en-US"/>
              </a:p>
            </p:txBody>
          </p:sp>
        </p:grpSp>
        <p:sp>
          <p:nvSpPr>
            <p:cNvPr id="11" name="TextBox 11"/>
            <p:cNvSpPr txBox="1"/>
            <p:nvPr/>
          </p:nvSpPr>
          <p:spPr>
            <a:xfrm>
              <a:off x="331660" y="348592"/>
              <a:ext cx="19690872" cy="639699"/>
            </a:xfrm>
            <a:prstGeom prst="rect">
              <a:avLst/>
            </a:prstGeom>
          </p:spPr>
          <p:txBody>
            <a:bodyPr lIns="0" tIns="0" rIns="0" bIns="0" rtlCol="0" anchor="t">
              <a:spAutoFit/>
            </a:bodyPr>
            <a:lstStyle/>
            <a:p>
              <a:pPr algn="l">
                <a:lnSpc>
                  <a:spcPts val="3456"/>
                </a:lnSpc>
              </a:pPr>
              <a:r>
                <a:rPr lang="en-US" sz="3200">
                  <a:solidFill>
                    <a:srgbClr val="FFFFFF"/>
                  </a:solidFill>
                  <a:latin typeface="Arimo"/>
                </a:rPr>
                <a:t>Aldosterone promotes sodium reabsorption and potassium excretion</a:t>
              </a:r>
            </a:p>
          </p:txBody>
        </p:sp>
      </p:grpSp>
      <p:grpSp>
        <p:nvGrpSpPr>
          <p:cNvPr id="12" name="Group 12"/>
          <p:cNvGrpSpPr/>
          <p:nvPr/>
        </p:nvGrpSpPr>
        <p:grpSpPr>
          <a:xfrm>
            <a:off x="3351462" y="7873872"/>
            <a:ext cx="15265644" cy="895450"/>
            <a:chOff x="0" y="0"/>
            <a:chExt cx="20354192" cy="1193933"/>
          </a:xfrm>
        </p:grpSpPr>
        <p:grpSp>
          <p:nvGrpSpPr>
            <p:cNvPr id="13" name="Group 13"/>
            <p:cNvGrpSpPr/>
            <p:nvPr/>
          </p:nvGrpSpPr>
          <p:grpSpPr>
            <a:xfrm>
              <a:off x="0" y="0"/>
              <a:ext cx="20354192" cy="1193933"/>
              <a:chOff x="0" y="0"/>
              <a:chExt cx="20354192" cy="1193933"/>
            </a:xfrm>
          </p:grpSpPr>
          <p:sp>
            <p:nvSpPr>
              <p:cNvPr id="14" name="Freeform 14"/>
              <p:cNvSpPr/>
              <p:nvPr/>
            </p:nvSpPr>
            <p:spPr>
              <a:xfrm>
                <a:off x="19050" y="7628"/>
                <a:ext cx="20316064" cy="1178683"/>
              </a:xfrm>
              <a:custGeom>
                <a:avLst/>
                <a:gdLst/>
                <a:ahLst/>
                <a:cxnLst/>
                <a:rect l="l" t="t" r="r" b="b"/>
                <a:pathLst>
                  <a:path w="20316064" h="1178683">
                    <a:moveTo>
                      <a:pt x="0" y="196438"/>
                    </a:moveTo>
                    <a:cubicBezTo>
                      <a:pt x="0" y="87973"/>
                      <a:pt x="222123" y="0"/>
                      <a:pt x="496062" y="0"/>
                    </a:cubicBezTo>
                    <a:lnTo>
                      <a:pt x="19820001" y="0"/>
                    </a:lnTo>
                    <a:cubicBezTo>
                      <a:pt x="20093939" y="0"/>
                      <a:pt x="20316064" y="87973"/>
                      <a:pt x="20316064" y="196438"/>
                    </a:cubicBezTo>
                    <a:lnTo>
                      <a:pt x="20316064" y="982244"/>
                    </a:lnTo>
                    <a:cubicBezTo>
                      <a:pt x="20316064" y="1090761"/>
                      <a:pt x="20093939" y="1178683"/>
                      <a:pt x="19820001" y="1178683"/>
                    </a:cubicBezTo>
                    <a:lnTo>
                      <a:pt x="496062" y="1178683"/>
                    </a:lnTo>
                    <a:cubicBezTo>
                      <a:pt x="222123" y="1178683"/>
                      <a:pt x="0" y="1090710"/>
                      <a:pt x="0" y="982244"/>
                    </a:cubicBezTo>
                    <a:close/>
                  </a:path>
                </a:pathLst>
              </a:custGeom>
              <a:solidFill>
                <a:srgbClr val="2DA537"/>
              </a:solidFill>
            </p:spPr>
            <p:txBody>
              <a:bodyPr/>
              <a:lstStyle/>
              <a:p>
                <a:endParaRPr lang="en-US"/>
              </a:p>
            </p:txBody>
          </p:sp>
          <p:sp>
            <p:nvSpPr>
              <p:cNvPr id="15" name="Freeform 15"/>
              <p:cNvSpPr/>
              <p:nvPr/>
            </p:nvSpPr>
            <p:spPr>
              <a:xfrm>
                <a:off x="0" y="0"/>
                <a:ext cx="20354164" cy="1193947"/>
              </a:xfrm>
              <a:custGeom>
                <a:avLst/>
                <a:gdLst/>
                <a:ahLst/>
                <a:cxnLst/>
                <a:rect l="l" t="t" r="r" b="b"/>
                <a:pathLst>
                  <a:path w="20354164" h="1193947">
                    <a:moveTo>
                      <a:pt x="0" y="204066"/>
                    </a:moveTo>
                    <a:cubicBezTo>
                      <a:pt x="0" y="91278"/>
                      <a:pt x="230759" y="0"/>
                      <a:pt x="515112" y="0"/>
                    </a:cubicBezTo>
                    <a:lnTo>
                      <a:pt x="19839051" y="0"/>
                    </a:lnTo>
                    <a:lnTo>
                      <a:pt x="19839051" y="7628"/>
                    </a:lnTo>
                    <a:lnTo>
                      <a:pt x="19839051" y="0"/>
                    </a:lnTo>
                    <a:cubicBezTo>
                      <a:pt x="20123277" y="0"/>
                      <a:pt x="20354164" y="91278"/>
                      <a:pt x="20354164" y="204066"/>
                    </a:cubicBezTo>
                    <a:lnTo>
                      <a:pt x="20335114" y="204066"/>
                    </a:lnTo>
                    <a:lnTo>
                      <a:pt x="20354164" y="204066"/>
                    </a:lnTo>
                    <a:lnTo>
                      <a:pt x="20354164" y="989872"/>
                    </a:lnTo>
                    <a:lnTo>
                      <a:pt x="20335114" y="989872"/>
                    </a:lnTo>
                    <a:lnTo>
                      <a:pt x="20354164" y="989872"/>
                    </a:lnTo>
                    <a:cubicBezTo>
                      <a:pt x="20354164" y="1102661"/>
                      <a:pt x="20123404" y="1193947"/>
                      <a:pt x="19839051" y="1193947"/>
                    </a:cubicBezTo>
                    <a:lnTo>
                      <a:pt x="19839051" y="1186311"/>
                    </a:lnTo>
                    <a:lnTo>
                      <a:pt x="19839051" y="1193947"/>
                    </a:lnTo>
                    <a:lnTo>
                      <a:pt x="515112" y="1193947"/>
                    </a:lnTo>
                    <a:lnTo>
                      <a:pt x="515112" y="1186311"/>
                    </a:lnTo>
                    <a:lnTo>
                      <a:pt x="515112" y="1193947"/>
                    </a:lnTo>
                    <a:cubicBezTo>
                      <a:pt x="230759" y="1193946"/>
                      <a:pt x="0" y="1102660"/>
                      <a:pt x="0" y="989872"/>
                    </a:cubicBezTo>
                    <a:lnTo>
                      <a:pt x="0" y="204066"/>
                    </a:lnTo>
                    <a:lnTo>
                      <a:pt x="19050" y="204066"/>
                    </a:lnTo>
                    <a:lnTo>
                      <a:pt x="0" y="204066"/>
                    </a:lnTo>
                    <a:moveTo>
                      <a:pt x="38100" y="204066"/>
                    </a:moveTo>
                    <a:lnTo>
                      <a:pt x="38100" y="989872"/>
                    </a:lnTo>
                    <a:lnTo>
                      <a:pt x="19050" y="989872"/>
                    </a:lnTo>
                    <a:lnTo>
                      <a:pt x="38100" y="989872"/>
                    </a:lnTo>
                    <a:cubicBezTo>
                      <a:pt x="38100" y="1094067"/>
                      <a:pt x="251460" y="1178683"/>
                      <a:pt x="515112" y="1178683"/>
                    </a:cubicBezTo>
                    <a:lnTo>
                      <a:pt x="19839051" y="1178683"/>
                    </a:lnTo>
                    <a:cubicBezTo>
                      <a:pt x="20102703" y="1178683"/>
                      <a:pt x="20316064" y="1094067"/>
                      <a:pt x="20316064" y="989872"/>
                    </a:cubicBezTo>
                    <a:lnTo>
                      <a:pt x="20316064" y="204066"/>
                    </a:lnTo>
                    <a:cubicBezTo>
                      <a:pt x="20316064" y="99872"/>
                      <a:pt x="20102703" y="15255"/>
                      <a:pt x="19839051" y="15255"/>
                    </a:cubicBezTo>
                    <a:lnTo>
                      <a:pt x="515112" y="15255"/>
                    </a:lnTo>
                    <a:lnTo>
                      <a:pt x="515112" y="7628"/>
                    </a:lnTo>
                    <a:lnTo>
                      <a:pt x="515112" y="15255"/>
                    </a:lnTo>
                    <a:cubicBezTo>
                      <a:pt x="251460" y="15255"/>
                      <a:pt x="38100" y="99872"/>
                      <a:pt x="38100" y="204066"/>
                    </a:cubicBezTo>
                    <a:close/>
                  </a:path>
                </a:pathLst>
              </a:custGeom>
              <a:solidFill>
                <a:srgbClr val="FFFFFF"/>
              </a:solidFill>
            </p:spPr>
            <p:txBody>
              <a:bodyPr/>
              <a:lstStyle/>
              <a:p>
                <a:endParaRPr lang="en-US"/>
              </a:p>
            </p:txBody>
          </p:sp>
        </p:grpSp>
        <p:sp>
          <p:nvSpPr>
            <p:cNvPr id="16" name="TextBox 16"/>
            <p:cNvSpPr txBox="1"/>
            <p:nvPr/>
          </p:nvSpPr>
          <p:spPr>
            <a:xfrm>
              <a:off x="331660" y="255195"/>
              <a:ext cx="19690872" cy="639699"/>
            </a:xfrm>
            <a:prstGeom prst="rect">
              <a:avLst/>
            </a:prstGeom>
          </p:spPr>
          <p:txBody>
            <a:bodyPr lIns="0" tIns="0" rIns="0" bIns="0" rtlCol="0" anchor="t">
              <a:spAutoFit/>
            </a:bodyPr>
            <a:lstStyle/>
            <a:p>
              <a:pPr algn="l">
                <a:lnSpc>
                  <a:spcPts val="3456"/>
                </a:lnSpc>
              </a:pPr>
              <a:r>
                <a:rPr lang="en-US" sz="3200">
                  <a:solidFill>
                    <a:srgbClr val="FFFFFF"/>
                  </a:solidFill>
                  <a:latin typeface="Arimo"/>
                </a:rPr>
                <a:t>Without aldosterone, the kidney loses excessive amounts of sodium and water.</a:t>
              </a:r>
            </a:p>
          </p:txBody>
        </p:sp>
      </p:grpSp>
      <p:grpSp>
        <p:nvGrpSpPr>
          <p:cNvPr id="17" name="Group 17"/>
          <p:cNvGrpSpPr/>
          <p:nvPr/>
        </p:nvGrpSpPr>
        <p:grpSpPr>
          <a:xfrm>
            <a:off x="3351462" y="6197449"/>
            <a:ext cx="15265644" cy="946336"/>
            <a:chOff x="0" y="0"/>
            <a:chExt cx="20354192" cy="1261782"/>
          </a:xfrm>
        </p:grpSpPr>
        <p:grpSp>
          <p:nvGrpSpPr>
            <p:cNvPr id="18" name="Group 18"/>
            <p:cNvGrpSpPr/>
            <p:nvPr/>
          </p:nvGrpSpPr>
          <p:grpSpPr>
            <a:xfrm>
              <a:off x="0" y="0"/>
              <a:ext cx="20354192" cy="1261782"/>
              <a:chOff x="0" y="0"/>
              <a:chExt cx="20354192" cy="1261782"/>
            </a:xfrm>
          </p:grpSpPr>
          <p:sp>
            <p:nvSpPr>
              <p:cNvPr id="19" name="Freeform 19"/>
              <p:cNvSpPr/>
              <p:nvPr/>
            </p:nvSpPr>
            <p:spPr>
              <a:xfrm>
                <a:off x="19050" y="8061"/>
                <a:ext cx="20316064" cy="1245665"/>
              </a:xfrm>
              <a:custGeom>
                <a:avLst/>
                <a:gdLst/>
                <a:ahLst/>
                <a:cxnLst/>
                <a:rect l="l" t="t" r="r" b="b"/>
                <a:pathLst>
                  <a:path w="20316064" h="1245665">
                    <a:moveTo>
                      <a:pt x="0" y="207602"/>
                    </a:moveTo>
                    <a:cubicBezTo>
                      <a:pt x="0" y="92972"/>
                      <a:pt x="222123" y="0"/>
                      <a:pt x="496062" y="0"/>
                    </a:cubicBezTo>
                    <a:lnTo>
                      <a:pt x="19820001" y="0"/>
                    </a:lnTo>
                    <a:cubicBezTo>
                      <a:pt x="20093939" y="0"/>
                      <a:pt x="20316064" y="92972"/>
                      <a:pt x="20316064" y="207602"/>
                    </a:cubicBezTo>
                    <a:lnTo>
                      <a:pt x="20316064" y="1038063"/>
                    </a:lnTo>
                    <a:cubicBezTo>
                      <a:pt x="20316064" y="1152747"/>
                      <a:pt x="20093939" y="1245665"/>
                      <a:pt x="19820001" y="1245665"/>
                    </a:cubicBezTo>
                    <a:lnTo>
                      <a:pt x="496062" y="1245665"/>
                    </a:lnTo>
                    <a:cubicBezTo>
                      <a:pt x="222123" y="1245665"/>
                      <a:pt x="0" y="1152693"/>
                      <a:pt x="0" y="1038063"/>
                    </a:cubicBezTo>
                    <a:close/>
                  </a:path>
                </a:pathLst>
              </a:custGeom>
              <a:solidFill>
                <a:srgbClr val="A77400"/>
              </a:solidFill>
            </p:spPr>
            <p:txBody>
              <a:bodyPr/>
              <a:lstStyle/>
              <a:p>
                <a:endParaRPr lang="en-US"/>
              </a:p>
            </p:txBody>
          </p:sp>
          <p:sp>
            <p:nvSpPr>
              <p:cNvPr id="20" name="Freeform 20"/>
              <p:cNvSpPr/>
              <p:nvPr/>
            </p:nvSpPr>
            <p:spPr>
              <a:xfrm>
                <a:off x="0" y="0"/>
                <a:ext cx="20354164" cy="1261795"/>
              </a:xfrm>
              <a:custGeom>
                <a:avLst/>
                <a:gdLst/>
                <a:ahLst/>
                <a:cxnLst/>
                <a:rect l="l" t="t" r="r" b="b"/>
                <a:pathLst>
                  <a:path w="20354164" h="1261795">
                    <a:moveTo>
                      <a:pt x="0" y="215663"/>
                    </a:moveTo>
                    <a:cubicBezTo>
                      <a:pt x="0" y="96465"/>
                      <a:pt x="230759" y="0"/>
                      <a:pt x="515112" y="0"/>
                    </a:cubicBezTo>
                    <a:lnTo>
                      <a:pt x="19839051" y="0"/>
                    </a:lnTo>
                    <a:lnTo>
                      <a:pt x="19839051" y="8061"/>
                    </a:lnTo>
                    <a:lnTo>
                      <a:pt x="19839051" y="0"/>
                    </a:lnTo>
                    <a:cubicBezTo>
                      <a:pt x="20123277" y="0"/>
                      <a:pt x="20354164" y="96465"/>
                      <a:pt x="20354164" y="215663"/>
                    </a:cubicBezTo>
                    <a:lnTo>
                      <a:pt x="20335114" y="215663"/>
                    </a:lnTo>
                    <a:lnTo>
                      <a:pt x="20354164" y="215663"/>
                    </a:lnTo>
                    <a:lnTo>
                      <a:pt x="20354164" y="1046124"/>
                    </a:lnTo>
                    <a:lnTo>
                      <a:pt x="20335114" y="1046124"/>
                    </a:lnTo>
                    <a:lnTo>
                      <a:pt x="20354164" y="1046124"/>
                    </a:lnTo>
                    <a:cubicBezTo>
                      <a:pt x="20354164" y="1165322"/>
                      <a:pt x="20123404" y="1261795"/>
                      <a:pt x="19839051" y="1261795"/>
                    </a:cubicBezTo>
                    <a:lnTo>
                      <a:pt x="19839051" y="1253726"/>
                    </a:lnTo>
                    <a:lnTo>
                      <a:pt x="19839051" y="1261795"/>
                    </a:lnTo>
                    <a:lnTo>
                      <a:pt x="515112" y="1261795"/>
                    </a:lnTo>
                    <a:lnTo>
                      <a:pt x="515112" y="1253726"/>
                    </a:lnTo>
                    <a:lnTo>
                      <a:pt x="515112" y="1261795"/>
                    </a:lnTo>
                    <a:cubicBezTo>
                      <a:pt x="230759" y="1261794"/>
                      <a:pt x="0" y="1165322"/>
                      <a:pt x="0" y="1046124"/>
                    </a:cubicBezTo>
                    <a:lnTo>
                      <a:pt x="0" y="215663"/>
                    </a:lnTo>
                    <a:lnTo>
                      <a:pt x="19050" y="215663"/>
                    </a:lnTo>
                    <a:lnTo>
                      <a:pt x="0" y="215663"/>
                    </a:lnTo>
                    <a:moveTo>
                      <a:pt x="38100" y="215663"/>
                    </a:moveTo>
                    <a:lnTo>
                      <a:pt x="38100" y="1046124"/>
                    </a:lnTo>
                    <a:lnTo>
                      <a:pt x="19050" y="1046124"/>
                    </a:lnTo>
                    <a:lnTo>
                      <a:pt x="38100" y="1046124"/>
                    </a:lnTo>
                    <a:cubicBezTo>
                      <a:pt x="38100" y="1156240"/>
                      <a:pt x="251460" y="1245665"/>
                      <a:pt x="515112" y="1245665"/>
                    </a:cubicBezTo>
                    <a:lnTo>
                      <a:pt x="19839051" y="1245665"/>
                    </a:lnTo>
                    <a:cubicBezTo>
                      <a:pt x="20102703" y="1245665"/>
                      <a:pt x="20316064" y="1156240"/>
                      <a:pt x="20316064" y="1046124"/>
                    </a:cubicBezTo>
                    <a:lnTo>
                      <a:pt x="20316064" y="215663"/>
                    </a:lnTo>
                    <a:cubicBezTo>
                      <a:pt x="20316064" y="105548"/>
                      <a:pt x="20102703" y="16122"/>
                      <a:pt x="19839051" y="16122"/>
                    </a:cubicBezTo>
                    <a:lnTo>
                      <a:pt x="515112" y="16122"/>
                    </a:lnTo>
                    <a:lnTo>
                      <a:pt x="515112" y="8061"/>
                    </a:lnTo>
                    <a:lnTo>
                      <a:pt x="515112" y="16122"/>
                    </a:lnTo>
                    <a:cubicBezTo>
                      <a:pt x="251460" y="16122"/>
                      <a:pt x="38100" y="105547"/>
                      <a:pt x="38100" y="215663"/>
                    </a:cubicBezTo>
                    <a:close/>
                  </a:path>
                </a:pathLst>
              </a:custGeom>
              <a:solidFill>
                <a:srgbClr val="FFFFFF"/>
              </a:solidFill>
            </p:spPr>
            <p:txBody>
              <a:bodyPr/>
              <a:lstStyle/>
              <a:p>
                <a:endParaRPr lang="en-US"/>
              </a:p>
            </p:txBody>
          </p:sp>
        </p:grpSp>
        <p:sp>
          <p:nvSpPr>
            <p:cNvPr id="21" name="TextBox 21"/>
            <p:cNvSpPr txBox="1"/>
            <p:nvPr/>
          </p:nvSpPr>
          <p:spPr>
            <a:xfrm>
              <a:off x="331660" y="308565"/>
              <a:ext cx="19690872" cy="639699"/>
            </a:xfrm>
            <a:prstGeom prst="rect">
              <a:avLst/>
            </a:prstGeom>
          </p:spPr>
          <p:txBody>
            <a:bodyPr lIns="0" tIns="0" rIns="0" bIns="0" rtlCol="0" anchor="t">
              <a:spAutoFit/>
            </a:bodyPr>
            <a:lstStyle/>
            <a:p>
              <a:pPr algn="l">
                <a:lnSpc>
                  <a:spcPts val="3456"/>
                </a:lnSpc>
              </a:pPr>
              <a:r>
                <a:rPr lang="en-US" sz="3200">
                  <a:solidFill>
                    <a:srgbClr val="FFFFFF"/>
                  </a:solidFill>
                  <a:latin typeface="Arimo"/>
                </a:rPr>
                <a:t>Aldosterone also affects sodium absorption in the intestine, especially the colon. </a:t>
              </a:r>
            </a:p>
          </p:txBody>
        </p:sp>
      </p:grpSp>
      <p:sp>
        <p:nvSpPr>
          <p:cNvPr id="22" name="Freeform 22"/>
          <p:cNvSpPr/>
          <p:nvPr/>
        </p:nvSpPr>
        <p:spPr>
          <a:xfrm>
            <a:off x="17139514" y="9198259"/>
            <a:ext cx="1024047" cy="1024047"/>
          </a:xfrm>
          <a:custGeom>
            <a:avLst/>
            <a:gdLst/>
            <a:ahLst/>
            <a:cxnLst/>
            <a:rect l="l" t="t" r="r" b="b"/>
            <a:pathLst>
              <a:path w="1024047" h="1024047">
                <a:moveTo>
                  <a:pt x="0" y="0"/>
                </a:moveTo>
                <a:lnTo>
                  <a:pt x="1024047" y="0"/>
                </a:lnTo>
                <a:lnTo>
                  <a:pt x="1024047" y="1024047"/>
                </a:lnTo>
                <a:lnTo>
                  <a:pt x="0" y="1024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511712" y="2769204"/>
            <a:ext cx="2044403" cy="6290470"/>
          </a:xfrm>
          <a:custGeom>
            <a:avLst/>
            <a:gdLst/>
            <a:ahLst/>
            <a:cxnLst/>
            <a:rect l="l" t="t" r="r" b="b"/>
            <a:pathLst>
              <a:path w="2044403" h="6290470">
                <a:moveTo>
                  <a:pt x="0" y="0"/>
                </a:moveTo>
                <a:lnTo>
                  <a:pt x="2044403" y="0"/>
                </a:lnTo>
                <a:lnTo>
                  <a:pt x="2044403" y="6290470"/>
                </a:lnTo>
                <a:lnTo>
                  <a:pt x="0" y="6290470"/>
                </a:lnTo>
                <a:lnTo>
                  <a:pt x="0" y="0"/>
                </a:lnTo>
                <a:close/>
              </a:path>
            </a:pathLst>
          </a:custGeom>
          <a:blipFill>
            <a:blip r:embed="rId4"/>
            <a:stretch>
              <a:fillRect/>
            </a:stretch>
          </a:blipFill>
        </p:spPr>
        <p:txBody>
          <a:bodyPr/>
          <a:lstStyle/>
          <a:p>
            <a:endParaRPr lang="en-US"/>
          </a:p>
        </p:txBody>
      </p:sp>
      <p:sp>
        <p:nvSpPr>
          <p:cNvPr id="24" name="TextBox 24"/>
          <p:cNvSpPr txBox="1"/>
          <p:nvPr/>
        </p:nvSpPr>
        <p:spPr>
          <a:xfrm>
            <a:off x="0" y="630902"/>
            <a:ext cx="18288000" cy="1182240"/>
          </a:xfrm>
          <a:prstGeom prst="rect">
            <a:avLst/>
          </a:prstGeom>
        </p:spPr>
        <p:txBody>
          <a:bodyPr lIns="0" tIns="0" rIns="0" bIns="0" rtlCol="0" anchor="t">
            <a:spAutoFit/>
          </a:bodyPr>
          <a:lstStyle/>
          <a:p>
            <a:pPr algn="ctr">
              <a:lnSpc>
                <a:spcPts val="8855"/>
              </a:lnSpc>
            </a:pPr>
            <a:r>
              <a:rPr lang="en-US" sz="8199">
                <a:solidFill>
                  <a:srgbClr val="000000"/>
                </a:solidFill>
                <a:latin typeface="Arimo"/>
              </a:rPr>
              <a:t>Mineralocorticoids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260567"/>
            <a:ext cx="1097282" cy="1010190"/>
          </a:xfrm>
          <a:custGeom>
            <a:avLst/>
            <a:gdLst/>
            <a:ahLst/>
            <a:cxnLst/>
            <a:rect l="l" t="t" r="r" b="b"/>
            <a:pathLst>
              <a:path w="1097282" h="1010190">
                <a:moveTo>
                  <a:pt x="0" y="0"/>
                </a:moveTo>
                <a:lnTo>
                  <a:pt x="1097282" y="0"/>
                </a:lnTo>
                <a:lnTo>
                  <a:pt x="1097282" y="1010190"/>
                </a:lnTo>
                <a:lnTo>
                  <a:pt x="0" y="10101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960118" y="920931"/>
            <a:ext cx="16361231" cy="2841174"/>
            <a:chOff x="0" y="0"/>
            <a:chExt cx="21814974" cy="3788232"/>
          </a:xfrm>
        </p:grpSpPr>
        <p:sp>
          <p:nvSpPr>
            <p:cNvPr id="4" name="Freeform 4"/>
            <p:cNvSpPr/>
            <p:nvPr/>
          </p:nvSpPr>
          <p:spPr>
            <a:xfrm>
              <a:off x="0" y="0"/>
              <a:ext cx="21814917" cy="3788283"/>
            </a:xfrm>
            <a:custGeom>
              <a:avLst/>
              <a:gdLst/>
              <a:ahLst/>
              <a:cxnLst/>
              <a:rect l="l" t="t" r="r" b="b"/>
              <a:pathLst>
                <a:path w="21814917" h="3788283">
                  <a:moveTo>
                    <a:pt x="0" y="0"/>
                  </a:moveTo>
                  <a:lnTo>
                    <a:pt x="21814917" y="0"/>
                  </a:lnTo>
                  <a:lnTo>
                    <a:pt x="21814917" y="3788283"/>
                  </a:lnTo>
                  <a:lnTo>
                    <a:pt x="0" y="3788283"/>
                  </a:lnTo>
                  <a:close/>
                </a:path>
              </a:pathLst>
            </a:custGeom>
            <a:solidFill>
              <a:srgbClr val="FFFFFF"/>
            </a:solidFill>
          </p:spPr>
          <p:txBody>
            <a:bodyPr/>
            <a:lstStyle/>
            <a:p>
              <a:endParaRPr lang="en-US"/>
            </a:p>
          </p:txBody>
        </p:sp>
      </p:grpSp>
      <p:sp>
        <p:nvSpPr>
          <p:cNvPr id="5" name="TextBox 5"/>
          <p:cNvSpPr txBox="1"/>
          <p:nvPr/>
        </p:nvSpPr>
        <p:spPr>
          <a:xfrm>
            <a:off x="1605682" y="1307865"/>
            <a:ext cx="15076635" cy="1033653"/>
          </a:xfrm>
          <a:prstGeom prst="rect">
            <a:avLst/>
          </a:prstGeom>
        </p:spPr>
        <p:txBody>
          <a:bodyPr lIns="0" tIns="0" rIns="0" bIns="0" rtlCol="0" anchor="t">
            <a:spAutoFit/>
          </a:bodyPr>
          <a:lstStyle/>
          <a:p>
            <a:pPr algn="l">
              <a:lnSpc>
                <a:spcPts val="7776"/>
              </a:lnSpc>
            </a:pPr>
            <a:r>
              <a:rPr lang="en-US" sz="7200">
                <a:solidFill>
                  <a:srgbClr val="000000"/>
                </a:solidFill>
                <a:latin typeface="Arimo"/>
              </a:rPr>
              <a:t>Mineralocorticoids</a:t>
            </a:r>
          </a:p>
        </p:txBody>
      </p:sp>
      <p:sp>
        <p:nvSpPr>
          <p:cNvPr id="6" name="AutoShape 6"/>
          <p:cNvSpPr/>
          <p:nvPr/>
        </p:nvSpPr>
        <p:spPr>
          <a:xfrm rot="10781417">
            <a:off x="1214322" y="9708919"/>
            <a:ext cx="15859357" cy="0"/>
          </a:xfrm>
          <a:prstGeom prst="line">
            <a:avLst/>
          </a:prstGeom>
          <a:ln w="47625" cap="rnd">
            <a:solidFill>
              <a:srgbClr val="0F9ED5"/>
            </a:solidFill>
            <a:prstDash val="solid"/>
            <a:headEnd type="none" w="sm" len="sm"/>
            <a:tailEnd type="none" w="sm" len="sm"/>
          </a:ln>
        </p:spPr>
        <p:txBody>
          <a:bodyPr/>
          <a:lstStyle/>
          <a:p>
            <a:endParaRPr lang="en-US"/>
          </a:p>
        </p:txBody>
      </p:sp>
      <p:sp>
        <p:nvSpPr>
          <p:cNvPr id="7" name="TextBox 7"/>
          <p:cNvSpPr txBox="1"/>
          <p:nvPr/>
        </p:nvSpPr>
        <p:spPr>
          <a:xfrm>
            <a:off x="2046440" y="3363885"/>
            <a:ext cx="5338522" cy="520419"/>
          </a:xfrm>
          <a:prstGeom prst="rect">
            <a:avLst/>
          </a:prstGeom>
        </p:spPr>
        <p:txBody>
          <a:bodyPr lIns="0" tIns="0" rIns="0" bIns="0" rtlCol="0" anchor="t">
            <a:spAutoFit/>
          </a:bodyPr>
          <a:lstStyle/>
          <a:p>
            <a:pPr algn="l">
              <a:lnSpc>
                <a:spcPts val="4320"/>
              </a:lnSpc>
            </a:pPr>
            <a:r>
              <a:rPr lang="en-US" sz="3600">
                <a:solidFill>
                  <a:srgbClr val="000000"/>
                </a:solidFill>
                <a:latin typeface="Arimo Bold"/>
              </a:rPr>
              <a:t>Deficiency</a:t>
            </a:r>
          </a:p>
        </p:txBody>
      </p:sp>
      <p:sp>
        <p:nvSpPr>
          <p:cNvPr id="8" name="TextBox 8"/>
          <p:cNvSpPr txBox="1"/>
          <p:nvPr/>
        </p:nvSpPr>
        <p:spPr>
          <a:xfrm>
            <a:off x="2046440" y="4078951"/>
            <a:ext cx="5338522" cy="3871955"/>
          </a:xfrm>
          <a:prstGeom prst="rect">
            <a:avLst/>
          </a:prstGeom>
        </p:spPr>
        <p:txBody>
          <a:bodyPr lIns="0" tIns="0" rIns="0" bIns="0" rtlCol="0" anchor="t">
            <a:spAutoFit/>
          </a:bodyPr>
          <a:lstStyle/>
          <a:p>
            <a:pPr marL="488632" lvl="1" indent="-244316" algn="l">
              <a:lnSpc>
                <a:spcPts val="3240"/>
              </a:lnSpc>
              <a:buFont typeface="Arial"/>
              <a:buChar char="•"/>
            </a:pPr>
            <a:r>
              <a:rPr lang="en-US" sz="2700">
                <a:solidFill>
                  <a:srgbClr val="000000"/>
                </a:solidFill>
                <a:latin typeface="Arimo"/>
              </a:rPr>
              <a:t>Weight Loss</a:t>
            </a:r>
          </a:p>
          <a:p>
            <a:pPr marL="488632" lvl="1" indent="-244316" algn="l">
              <a:lnSpc>
                <a:spcPts val="3240"/>
              </a:lnSpc>
              <a:buFont typeface="Arial"/>
              <a:buChar char="•"/>
            </a:pPr>
            <a:r>
              <a:rPr lang="en-US" sz="2700">
                <a:solidFill>
                  <a:srgbClr val="000000"/>
                </a:solidFill>
                <a:latin typeface="Arimo"/>
              </a:rPr>
              <a:t>Fatigue</a:t>
            </a:r>
          </a:p>
          <a:p>
            <a:pPr marL="488632" lvl="1" indent="-244316" algn="l">
              <a:lnSpc>
                <a:spcPts val="3240"/>
              </a:lnSpc>
              <a:buFont typeface="Arial"/>
              <a:buChar char="•"/>
            </a:pPr>
            <a:r>
              <a:rPr lang="en-US" sz="2700">
                <a:solidFill>
                  <a:srgbClr val="000000"/>
                </a:solidFill>
                <a:latin typeface="Arimo"/>
              </a:rPr>
              <a:t>Nausea, Vomiting, Anorexia</a:t>
            </a:r>
          </a:p>
          <a:p>
            <a:pPr marL="488632" lvl="1" indent="-244316" algn="l">
              <a:lnSpc>
                <a:spcPts val="3240"/>
              </a:lnSpc>
              <a:buFont typeface="Arial"/>
              <a:buChar char="•"/>
            </a:pPr>
            <a:r>
              <a:rPr lang="en-US" sz="2700">
                <a:solidFill>
                  <a:srgbClr val="000000"/>
                </a:solidFill>
                <a:latin typeface="Arimo"/>
              </a:rPr>
              <a:t>Salt-Craving</a:t>
            </a:r>
          </a:p>
          <a:p>
            <a:pPr marL="488632" lvl="1" indent="-244316" algn="l">
              <a:lnSpc>
                <a:spcPts val="3240"/>
              </a:lnSpc>
              <a:buFont typeface="Arial"/>
              <a:buChar char="•"/>
            </a:pPr>
            <a:r>
              <a:rPr lang="en-US" sz="2700">
                <a:solidFill>
                  <a:srgbClr val="000000"/>
                </a:solidFill>
                <a:latin typeface="Arimo"/>
              </a:rPr>
              <a:t>Hypotension</a:t>
            </a:r>
          </a:p>
          <a:p>
            <a:pPr marL="488632" lvl="1" indent="-244316" algn="l">
              <a:lnSpc>
                <a:spcPts val="3240"/>
              </a:lnSpc>
              <a:buFont typeface="Arial"/>
              <a:buChar char="•"/>
            </a:pPr>
            <a:r>
              <a:rPr lang="en-US" sz="2700">
                <a:solidFill>
                  <a:srgbClr val="000000"/>
                </a:solidFill>
                <a:latin typeface="Arimo"/>
              </a:rPr>
              <a:t>Hyperkalemia, Hyponatremia</a:t>
            </a:r>
          </a:p>
          <a:p>
            <a:pPr marL="488632" lvl="1" indent="-244316" algn="l">
              <a:lnSpc>
                <a:spcPts val="3240"/>
              </a:lnSpc>
              <a:buFont typeface="Arial"/>
              <a:buChar char="•"/>
            </a:pPr>
            <a:r>
              <a:rPr lang="en-US" sz="2700">
                <a:solidFill>
                  <a:srgbClr val="000000"/>
                </a:solidFill>
                <a:latin typeface="Arimo"/>
              </a:rPr>
              <a:t>Metabolic Acidosis with Normal Anion Gap</a:t>
            </a:r>
          </a:p>
        </p:txBody>
      </p:sp>
      <p:sp>
        <p:nvSpPr>
          <p:cNvPr id="9" name="TextBox 9"/>
          <p:cNvSpPr txBox="1"/>
          <p:nvPr/>
        </p:nvSpPr>
        <p:spPr>
          <a:xfrm>
            <a:off x="9735923" y="3363885"/>
            <a:ext cx="5365713" cy="520419"/>
          </a:xfrm>
          <a:prstGeom prst="rect">
            <a:avLst/>
          </a:prstGeom>
        </p:spPr>
        <p:txBody>
          <a:bodyPr lIns="0" tIns="0" rIns="0" bIns="0" rtlCol="0" anchor="t">
            <a:spAutoFit/>
          </a:bodyPr>
          <a:lstStyle/>
          <a:p>
            <a:pPr algn="l">
              <a:lnSpc>
                <a:spcPts val="4320"/>
              </a:lnSpc>
            </a:pPr>
            <a:r>
              <a:rPr lang="en-US" sz="3600">
                <a:solidFill>
                  <a:srgbClr val="000000"/>
                </a:solidFill>
                <a:latin typeface="Arimo Bold"/>
              </a:rPr>
              <a:t>Excess</a:t>
            </a:r>
          </a:p>
        </p:txBody>
      </p:sp>
      <p:sp>
        <p:nvSpPr>
          <p:cNvPr id="10" name="TextBox 10"/>
          <p:cNvSpPr txBox="1"/>
          <p:nvPr/>
        </p:nvSpPr>
        <p:spPr>
          <a:xfrm>
            <a:off x="9735923" y="4050376"/>
            <a:ext cx="5101944" cy="4164298"/>
          </a:xfrm>
          <a:prstGeom prst="rect">
            <a:avLst/>
          </a:prstGeom>
        </p:spPr>
        <p:txBody>
          <a:bodyPr lIns="0" tIns="0" rIns="0" bIns="0" rtlCol="0" anchor="t">
            <a:spAutoFit/>
          </a:bodyPr>
          <a:lstStyle/>
          <a:p>
            <a:pPr marL="488632" lvl="1" indent="-244316" algn="l">
              <a:lnSpc>
                <a:spcPts val="3564"/>
              </a:lnSpc>
              <a:buFont typeface="Arial"/>
              <a:buChar char="•"/>
            </a:pPr>
            <a:r>
              <a:rPr lang="en-US" sz="2700">
                <a:solidFill>
                  <a:srgbClr val="000000"/>
                </a:solidFill>
                <a:latin typeface="Arimo"/>
              </a:rPr>
              <a:t>Hypertension</a:t>
            </a:r>
          </a:p>
          <a:p>
            <a:pPr marL="488632" lvl="1" indent="-244316" algn="l">
              <a:lnSpc>
                <a:spcPts val="3564"/>
              </a:lnSpc>
              <a:buFont typeface="Arial"/>
              <a:buChar char="•"/>
            </a:pPr>
            <a:r>
              <a:rPr lang="en-US" sz="2700">
                <a:solidFill>
                  <a:srgbClr val="000000"/>
                </a:solidFill>
                <a:latin typeface="Arimo"/>
              </a:rPr>
              <a:t>Elevated Sodium</a:t>
            </a:r>
          </a:p>
          <a:p>
            <a:pPr marL="488632" lvl="1" indent="-244316" algn="l">
              <a:lnSpc>
                <a:spcPts val="3564"/>
              </a:lnSpc>
              <a:buFont typeface="Arial"/>
              <a:buChar char="•"/>
            </a:pPr>
            <a:r>
              <a:rPr lang="en-US" sz="2700">
                <a:solidFill>
                  <a:srgbClr val="000000"/>
                </a:solidFill>
                <a:latin typeface="Arimo"/>
              </a:rPr>
              <a:t>Low Potassium</a:t>
            </a:r>
          </a:p>
          <a:p>
            <a:pPr marL="488632" lvl="1" indent="-244316" algn="l">
              <a:lnSpc>
                <a:spcPts val="3564"/>
              </a:lnSpc>
              <a:buFont typeface="Arial"/>
              <a:buChar char="•"/>
            </a:pPr>
            <a:r>
              <a:rPr lang="en-US" sz="2700">
                <a:solidFill>
                  <a:srgbClr val="000000"/>
                </a:solidFill>
                <a:latin typeface="Arimo"/>
              </a:rPr>
              <a:t>High Calcium</a:t>
            </a:r>
          </a:p>
          <a:p>
            <a:pPr marL="488632" lvl="1" indent="-244316" algn="l">
              <a:lnSpc>
                <a:spcPts val="3564"/>
              </a:lnSpc>
              <a:buFont typeface="Arial"/>
              <a:buChar char="•"/>
            </a:pPr>
            <a:r>
              <a:rPr lang="en-US" sz="2700">
                <a:solidFill>
                  <a:srgbClr val="000000"/>
                </a:solidFill>
                <a:latin typeface="Arimo"/>
              </a:rPr>
              <a:t>Fatigue</a:t>
            </a:r>
          </a:p>
          <a:p>
            <a:pPr marL="488632" lvl="1" indent="-244316" algn="l">
              <a:lnSpc>
                <a:spcPts val="3564"/>
              </a:lnSpc>
              <a:buFont typeface="Arial"/>
              <a:buChar char="•"/>
            </a:pPr>
            <a:r>
              <a:rPr lang="en-US" sz="2700">
                <a:solidFill>
                  <a:srgbClr val="000000"/>
                </a:solidFill>
                <a:latin typeface="Arimo"/>
              </a:rPr>
              <a:t>Headache</a:t>
            </a:r>
          </a:p>
          <a:p>
            <a:pPr marL="488632" lvl="1" indent="-244316" algn="l">
              <a:lnSpc>
                <a:spcPts val="3564"/>
              </a:lnSpc>
              <a:buFont typeface="Arial"/>
              <a:buChar char="•"/>
            </a:pPr>
            <a:r>
              <a:rPr lang="en-US" sz="2700">
                <a:solidFill>
                  <a:srgbClr val="000000"/>
                </a:solidFill>
                <a:latin typeface="Arimo"/>
              </a:rPr>
              <a:t>Muscle Weakness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4448" y="831228"/>
            <a:ext cx="8613284" cy="8613284"/>
            <a:chOff x="0" y="0"/>
            <a:chExt cx="11484378" cy="11484378"/>
          </a:xfrm>
        </p:grpSpPr>
        <p:sp>
          <p:nvSpPr>
            <p:cNvPr id="3" name="Freeform 3"/>
            <p:cNvSpPr/>
            <p:nvPr/>
          </p:nvSpPr>
          <p:spPr>
            <a:xfrm>
              <a:off x="0" y="0"/>
              <a:ext cx="11484356" cy="11484356"/>
            </a:xfrm>
            <a:custGeom>
              <a:avLst/>
              <a:gdLst/>
              <a:ahLst/>
              <a:cxnLst/>
              <a:rect l="l" t="t" r="r" b="b"/>
              <a:pathLst>
                <a:path w="11484356" h="11484356">
                  <a:moveTo>
                    <a:pt x="0" y="5742178"/>
                  </a:moveTo>
                  <a:cubicBezTo>
                    <a:pt x="0" y="2570861"/>
                    <a:pt x="2570861" y="0"/>
                    <a:pt x="5742178" y="0"/>
                  </a:cubicBezTo>
                  <a:cubicBezTo>
                    <a:pt x="8913495" y="0"/>
                    <a:pt x="11484356" y="2570861"/>
                    <a:pt x="11484356" y="5742178"/>
                  </a:cubicBezTo>
                  <a:cubicBezTo>
                    <a:pt x="11484356" y="8913495"/>
                    <a:pt x="8913495" y="11484356"/>
                    <a:pt x="5742178" y="11484356"/>
                  </a:cubicBezTo>
                  <a:cubicBezTo>
                    <a:pt x="2570862" y="11484356"/>
                    <a:pt x="0" y="8913495"/>
                    <a:pt x="0" y="5742178"/>
                  </a:cubicBezTo>
                  <a:close/>
                </a:path>
              </a:pathLst>
            </a:custGeom>
            <a:solidFill>
              <a:srgbClr val="0C445E"/>
            </a:solidFill>
          </p:spPr>
          <p:txBody>
            <a:bodyPr/>
            <a:lstStyle/>
            <a:p>
              <a:endParaRPr lang="en-US"/>
            </a:p>
          </p:txBody>
        </p:sp>
      </p:grpSp>
      <p:grpSp>
        <p:nvGrpSpPr>
          <p:cNvPr id="4" name="Group 4"/>
          <p:cNvGrpSpPr/>
          <p:nvPr/>
        </p:nvGrpSpPr>
        <p:grpSpPr>
          <a:xfrm>
            <a:off x="1507434" y="1055518"/>
            <a:ext cx="257273" cy="257272"/>
            <a:chOff x="0" y="0"/>
            <a:chExt cx="343030" cy="343030"/>
          </a:xfrm>
        </p:grpSpPr>
        <p:sp>
          <p:nvSpPr>
            <p:cNvPr id="5" name="Freeform 5"/>
            <p:cNvSpPr/>
            <p:nvPr/>
          </p:nvSpPr>
          <p:spPr>
            <a:xfrm>
              <a:off x="0" y="0"/>
              <a:ext cx="342900" cy="343027"/>
            </a:xfrm>
            <a:custGeom>
              <a:avLst/>
              <a:gdLst/>
              <a:ahLst/>
              <a:cxnLst/>
              <a:rect l="l" t="t" r="r" b="b"/>
              <a:pathLst>
                <a:path w="342900" h="343027">
                  <a:moveTo>
                    <a:pt x="319786" y="148209"/>
                  </a:moveTo>
                  <a:lnTo>
                    <a:pt x="194818" y="148209"/>
                  </a:lnTo>
                  <a:lnTo>
                    <a:pt x="194818" y="23241"/>
                  </a:lnTo>
                  <a:cubicBezTo>
                    <a:pt x="194818" y="10414"/>
                    <a:pt x="184404" y="0"/>
                    <a:pt x="171577" y="0"/>
                  </a:cubicBezTo>
                  <a:cubicBezTo>
                    <a:pt x="158750" y="0"/>
                    <a:pt x="148336" y="10414"/>
                    <a:pt x="148336" y="23241"/>
                  </a:cubicBezTo>
                  <a:lnTo>
                    <a:pt x="148336" y="148209"/>
                  </a:lnTo>
                  <a:lnTo>
                    <a:pt x="23241" y="148209"/>
                  </a:lnTo>
                  <a:cubicBezTo>
                    <a:pt x="10414" y="148209"/>
                    <a:pt x="0" y="158623"/>
                    <a:pt x="0" y="171577"/>
                  </a:cubicBezTo>
                  <a:cubicBezTo>
                    <a:pt x="0" y="184531"/>
                    <a:pt x="10414" y="194818"/>
                    <a:pt x="23241" y="194818"/>
                  </a:cubicBezTo>
                  <a:lnTo>
                    <a:pt x="148209" y="194818"/>
                  </a:lnTo>
                  <a:lnTo>
                    <a:pt x="148209" y="319786"/>
                  </a:lnTo>
                  <a:cubicBezTo>
                    <a:pt x="148209" y="332613"/>
                    <a:pt x="158623" y="343027"/>
                    <a:pt x="171450" y="343027"/>
                  </a:cubicBezTo>
                  <a:cubicBezTo>
                    <a:pt x="184277" y="343027"/>
                    <a:pt x="194691" y="332613"/>
                    <a:pt x="194691" y="319786"/>
                  </a:cubicBezTo>
                  <a:lnTo>
                    <a:pt x="194691" y="194818"/>
                  </a:lnTo>
                  <a:lnTo>
                    <a:pt x="319659" y="194818"/>
                  </a:lnTo>
                  <a:cubicBezTo>
                    <a:pt x="332486" y="194818"/>
                    <a:pt x="342900" y="184404"/>
                    <a:pt x="342900" y="171577"/>
                  </a:cubicBezTo>
                  <a:cubicBezTo>
                    <a:pt x="342900" y="158750"/>
                    <a:pt x="332486" y="148336"/>
                    <a:pt x="319659" y="148336"/>
                  </a:cubicBezTo>
                  <a:close/>
                </a:path>
              </a:pathLst>
            </a:custGeom>
            <a:solidFill>
              <a:srgbClr val="156082"/>
            </a:solidFill>
          </p:spPr>
          <p:txBody>
            <a:bodyPr/>
            <a:lstStyle/>
            <a:p>
              <a:endParaRPr lang="en-US"/>
            </a:p>
          </p:txBody>
        </p:sp>
      </p:grpSp>
      <p:grpSp>
        <p:nvGrpSpPr>
          <p:cNvPr id="6" name="Group 6"/>
          <p:cNvGrpSpPr/>
          <p:nvPr/>
        </p:nvGrpSpPr>
        <p:grpSpPr>
          <a:xfrm>
            <a:off x="634130" y="2344044"/>
            <a:ext cx="236318" cy="236318"/>
            <a:chOff x="0" y="0"/>
            <a:chExt cx="315090" cy="315090"/>
          </a:xfrm>
        </p:grpSpPr>
        <p:sp>
          <p:nvSpPr>
            <p:cNvPr id="7" name="Freeform 7"/>
            <p:cNvSpPr/>
            <p:nvPr/>
          </p:nvSpPr>
          <p:spPr>
            <a:xfrm>
              <a:off x="0" y="0"/>
              <a:ext cx="315214" cy="315087"/>
            </a:xfrm>
            <a:custGeom>
              <a:avLst/>
              <a:gdLst/>
              <a:ahLst/>
              <a:cxnLst/>
              <a:rect l="l" t="t" r="r" b="b"/>
              <a:pathLst>
                <a:path w="315214" h="315087">
                  <a:moveTo>
                    <a:pt x="157607" y="46609"/>
                  </a:moveTo>
                  <a:cubicBezTo>
                    <a:pt x="218948" y="46609"/>
                    <a:pt x="268605" y="96266"/>
                    <a:pt x="268605" y="157607"/>
                  </a:cubicBezTo>
                  <a:cubicBezTo>
                    <a:pt x="268605" y="218948"/>
                    <a:pt x="218948" y="268605"/>
                    <a:pt x="157607" y="268605"/>
                  </a:cubicBezTo>
                  <a:cubicBezTo>
                    <a:pt x="96266" y="268605"/>
                    <a:pt x="46609" y="218948"/>
                    <a:pt x="46609" y="157607"/>
                  </a:cubicBezTo>
                  <a:cubicBezTo>
                    <a:pt x="46609" y="96266"/>
                    <a:pt x="96266" y="46736"/>
                    <a:pt x="157607" y="46609"/>
                  </a:cubicBezTo>
                  <a:moveTo>
                    <a:pt x="157607" y="0"/>
                  </a:moveTo>
                  <a:cubicBezTo>
                    <a:pt x="70485" y="0"/>
                    <a:pt x="0" y="70485"/>
                    <a:pt x="0" y="157607"/>
                  </a:cubicBezTo>
                  <a:cubicBezTo>
                    <a:pt x="0" y="244729"/>
                    <a:pt x="70485" y="315087"/>
                    <a:pt x="157607" y="315087"/>
                  </a:cubicBezTo>
                  <a:cubicBezTo>
                    <a:pt x="244729" y="315087"/>
                    <a:pt x="315214" y="244602"/>
                    <a:pt x="315214" y="157480"/>
                  </a:cubicBezTo>
                  <a:cubicBezTo>
                    <a:pt x="315214" y="70358"/>
                    <a:pt x="244602" y="0"/>
                    <a:pt x="157607" y="0"/>
                  </a:cubicBezTo>
                  <a:close/>
                </a:path>
              </a:pathLst>
            </a:custGeom>
            <a:solidFill>
              <a:srgbClr val="156082"/>
            </a:solidFill>
          </p:spPr>
          <p:txBody>
            <a:bodyPr/>
            <a:lstStyle/>
            <a:p>
              <a:endParaRPr lang="en-US"/>
            </a:p>
          </p:txBody>
        </p:sp>
      </p:grpSp>
      <p:grpSp>
        <p:nvGrpSpPr>
          <p:cNvPr id="8" name="Group 8"/>
          <p:cNvGrpSpPr/>
          <p:nvPr/>
        </p:nvGrpSpPr>
        <p:grpSpPr>
          <a:xfrm>
            <a:off x="8181224" y="8662623"/>
            <a:ext cx="168639" cy="168639"/>
            <a:chOff x="0" y="0"/>
            <a:chExt cx="224852" cy="224852"/>
          </a:xfrm>
        </p:grpSpPr>
        <p:sp>
          <p:nvSpPr>
            <p:cNvPr id="9" name="Freeform 9"/>
            <p:cNvSpPr/>
            <p:nvPr/>
          </p:nvSpPr>
          <p:spPr>
            <a:xfrm>
              <a:off x="0" y="0"/>
              <a:ext cx="224790" cy="224790"/>
            </a:xfrm>
            <a:custGeom>
              <a:avLst/>
              <a:gdLst/>
              <a:ahLst/>
              <a:cxnLst/>
              <a:rect l="l" t="t" r="r" b="b"/>
              <a:pathLst>
                <a:path w="224790" h="224790">
                  <a:moveTo>
                    <a:pt x="224790" y="112395"/>
                  </a:moveTo>
                  <a:cubicBezTo>
                    <a:pt x="224790" y="174498"/>
                    <a:pt x="174498" y="224790"/>
                    <a:pt x="112395" y="224790"/>
                  </a:cubicBezTo>
                  <a:cubicBezTo>
                    <a:pt x="50292" y="224790"/>
                    <a:pt x="0" y="174498"/>
                    <a:pt x="0" y="112395"/>
                  </a:cubicBezTo>
                  <a:cubicBezTo>
                    <a:pt x="0" y="50292"/>
                    <a:pt x="50292" y="0"/>
                    <a:pt x="112395" y="0"/>
                  </a:cubicBezTo>
                  <a:cubicBezTo>
                    <a:pt x="174498" y="0"/>
                    <a:pt x="224790" y="50292"/>
                    <a:pt x="224790" y="112395"/>
                  </a:cubicBezTo>
                  <a:close/>
                </a:path>
              </a:pathLst>
            </a:custGeom>
            <a:solidFill>
              <a:srgbClr val="156082"/>
            </a:solidFill>
          </p:spPr>
          <p:txBody>
            <a:bodyPr/>
            <a:lstStyle/>
            <a:p>
              <a:endParaRPr lang="en-US"/>
            </a:p>
          </p:txBody>
        </p:sp>
      </p:grpSp>
      <p:sp>
        <p:nvSpPr>
          <p:cNvPr id="10" name="AutoShape 10"/>
          <p:cNvSpPr/>
          <p:nvPr/>
        </p:nvSpPr>
        <p:spPr>
          <a:xfrm>
            <a:off x="17407818" y="4534681"/>
            <a:ext cx="38100" cy="4896192"/>
          </a:xfrm>
          <a:prstGeom prst="line">
            <a:avLst/>
          </a:prstGeom>
          <a:ln w="19050" cap="rnd">
            <a:solidFill>
              <a:srgbClr val="000000"/>
            </a:solidFill>
            <a:prstDash val="solid"/>
            <a:headEnd type="none" w="sm" len="sm"/>
            <a:tailEnd type="none" w="sm" len="sm"/>
          </a:ln>
        </p:spPr>
        <p:txBody>
          <a:bodyPr/>
          <a:lstStyle/>
          <a:p>
            <a:endParaRPr lang="en-US"/>
          </a:p>
        </p:txBody>
      </p:sp>
      <p:grpSp>
        <p:nvGrpSpPr>
          <p:cNvPr id="11" name="Group 11"/>
          <p:cNvGrpSpPr/>
          <p:nvPr/>
        </p:nvGrpSpPr>
        <p:grpSpPr>
          <a:xfrm>
            <a:off x="870447" y="1055519"/>
            <a:ext cx="8318256" cy="8318256"/>
            <a:chOff x="0" y="0"/>
            <a:chExt cx="812800" cy="812800"/>
          </a:xfrm>
        </p:grpSpPr>
        <p:sp>
          <p:nvSpPr>
            <p:cNvPr id="12" name="Freeform 12" descr="A child with shaving foam on his face holding a razor  Description automatically generated"/>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25330" r="-25330" b="-501"/>
              </a:stretch>
            </a:blipFill>
          </p:spPr>
          <p:txBody>
            <a:bodyPr/>
            <a:lstStyle/>
            <a:p>
              <a:endParaRPr lang="en-US"/>
            </a:p>
          </p:txBody>
        </p:sp>
      </p:grpSp>
      <p:sp>
        <p:nvSpPr>
          <p:cNvPr id="13" name="TextBox 13"/>
          <p:cNvSpPr txBox="1"/>
          <p:nvPr/>
        </p:nvSpPr>
        <p:spPr>
          <a:xfrm>
            <a:off x="10125637" y="1440029"/>
            <a:ext cx="7320281" cy="2347341"/>
          </a:xfrm>
          <a:prstGeom prst="rect">
            <a:avLst/>
          </a:prstGeom>
        </p:spPr>
        <p:txBody>
          <a:bodyPr lIns="0" tIns="0" rIns="0" bIns="0" rtlCol="0" anchor="t">
            <a:spAutoFit/>
          </a:bodyPr>
          <a:lstStyle/>
          <a:p>
            <a:pPr algn="l">
              <a:lnSpc>
                <a:spcPts val="9072"/>
              </a:lnSpc>
            </a:pPr>
            <a:r>
              <a:rPr lang="en-US" sz="8400">
                <a:solidFill>
                  <a:srgbClr val="000000"/>
                </a:solidFill>
                <a:latin typeface="Arimo"/>
              </a:rPr>
              <a:t>Adrenal Androgens</a:t>
            </a:r>
          </a:p>
        </p:txBody>
      </p:sp>
      <p:sp>
        <p:nvSpPr>
          <p:cNvPr id="14" name="TextBox 14"/>
          <p:cNvSpPr txBox="1"/>
          <p:nvPr/>
        </p:nvSpPr>
        <p:spPr>
          <a:xfrm>
            <a:off x="10078012" y="4726305"/>
            <a:ext cx="7060198" cy="4531995"/>
          </a:xfrm>
          <a:prstGeom prst="rect">
            <a:avLst/>
          </a:prstGeom>
        </p:spPr>
        <p:txBody>
          <a:bodyPr lIns="0" tIns="0" rIns="0" bIns="0" rtlCol="0" anchor="t">
            <a:spAutoFit/>
          </a:bodyPr>
          <a:lstStyle/>
          <a:p>
            <a:pPr marL="542925" lvl="1" indent="-271462" algn="l">
              <a:lnSpc>
                <a:spcPts val="3240"/>
              </a:lnSpc>
              <a:buFont typeface="Arial"/>
              <a:buChar char="•"/>
            </a:pPr>
            <a:r>
              <a:rPr lang="en-US" sz="3000">
                <a:solidFill>
                  <a:srgbClr val="000000">
                    <a:alpha val="80000"/>
                  </a:srgbClr>
                </a:solidFill>
                <a:latin typeface="Arimo"/>
              </a:rPr>
              <a:t>The adrenal cortex continually secretes male sex steroid hormones:</a:t>
            </a:r>
          </a:p>
          <a:p>
            <a:pPr marL="1228725" lvl="2" indent="-409575" algn="l">
              <a:lnSpc>
                <a:spcPts val="3240"/>
              </a:lnSpc>
              <a:buFont typeface="Arial"/>
              <a:buChar char="⚬"/>
            </a:pPr>
            <a:r>
              <a:rPr lang="en-US" sz="3000">
                <a:solidFill>
                  <a:srgbClr val="000000">
                    <a:alpha val="80000"/>
                  </a:srgbClr>
                </a:solidFill>
                <a:latin typeface="Arimo"/>
              </a:rPr>
              <a:t>DHEA </a:t>
            </a:r>
          </a:p>
          <a:p>
            <a:pPr marL="1228725" lvl="2" indent="-409575" algn="l">
              <a:lnSpc>
                <a:spcPts val="3240"/>
              </a:lnSpc>
              <a:buFont typeface="Arial"/>
              <a:buChar char="⚬"/>
            </a:pPr>
            <a:r>
              <a:rPr lang="en-US" sz="3000">
                <a:solidFill>
                  <a:srgbClr val="000000">
                    <a:alpha val="80000"/>
                  </a:srgbClr>
                </a:solidFill>
                <a:latin typeface="Arimo"/>
              </a:rPr>
              <a:t>DHEA-Sulfate (DHEAS)</a:t>
            </a:r>
          </a:p>
          <a:p>
            <a:pPr marL="1228725" lvl="2" indent="-409575" algn="l">
              <a:lnSpc>
                <a:spcPts val="3240"/>
              </a:lnSpc>
              <a:buFont typeface="Arial"/>
              <a:buChar char="⚬"/>
            </a:pPr>
            <a:r>
              <a:rPr lang="en-US" sz="3000">
                <a:solidFill>
                  <a:srgbClr val="000000">
                    <a:alpha val="80000"/>
                  </a:srgbClr>
                </a:solidFill>
                <a:latin typeface="Arimo"/>
              </a:rPr>
              <a:t>Androstenedione</a:t>
            </a:r>
          </a:p>
          <a:p>
            <a:pPr marL="1228725" lvl="2" indent="-409575" algn="l">
              <a:lnSpc>
                <a:spcPts val="3240"/>
              </a:lnSpc>
              <a:buFont typeface="Arial"/>
              <a:buChar char="⚬"/>
            </a:pPr>
            <a:r>
              <a:rPr lang="en-US" sz="3000">
                <a:solidFill>
                  <a:srgbClr val="000000">
                    <a:alpha val="80000"/>
                  </a:srgbClr>
                </a:solidFill>
                <a:latin typeface="Arimo"/>
              </a:rPr>
              <a:t>11-Hydroxyandrostenedione</a:t>
            </a:r>
          </a:p>
          <a:p>
            <a:pPr algn="l">
              <a:lnSpc>
                <a:spcPts val="3240"/>
              </a:lnSpc>
            </a:pPr>
            <a:endParaRPr lang="en-US" sz="3000">
              <a:solidFill>
                <a:srgbClr val="000000">
                  <a:alpha val="80000"/>
                </a:srgbClr>
              </a:solidFill>
              <a:latin typeface="Arimo"/>
            </a:endParaRPr>
          </a:p>
          <a:p>
            <a:pPr marL="542925" lvl="1" indent="-271462" algn="l">
              <a:lnSpc>
                <a:spcPts val="3240"/>
              </a:lnSpc>
              <a:buFont typeface="Arial"/>
              <a:buChar char="•"/>
            </a:pPr>
            <a:r>
              <a:rPr lang="en-US" sz="3000">
                <a:solidFill>
                  <a:srgbClr val="000000">
                    <a:alpha val="80000"/>
                  </a:srgbClr>
                </a:solidFill>
                <a:latin typeface="Arimo"/>
              </a:rPr>
              <a:t>These hormones are converted to testosterone. </a:t>
            </a:r>
          </a:p>
          <a:p>
            <a:pPr algn="l">
              <a:lnSpc>
                <a:spcPts val="3240"/>
              </a:lnSpc>
            </a:pPr>
            <a:endParaRPr lang="en-US" sz="3000">
              <a:solidFill>
                <a:srgbClr val="000000">
                  <a:alpha val="80000"/>
                </a:srgbClr>
              </a:solidFill>
              <a:latin typeface="Arimo"/>
            </a:endParaRPr>
          </a:p>
          <a:p>
            <a:pPr marL="542925" lvl="1" indent="-271462" algn="l">
              <a:lnSpc>
                <a:spcPts val="3240"/>
              </a:lnSpc>
              <a:buFont typeface="Arial"/>
              <a:buChar char="•"/>
            </a:pPr>
            <a:r>
              <a:rPr lang="en-US" sz="3000">
                <a:solidFill>
                  <a:srgbClr val="000000">
                    <a:alpha val="80000"/>
                  </a:srgbClr>
                </a:solidFill>
                <a:latin typeface="Arimo"/>
              </a:rPr>
              <a:t>Play a role in the onset of puberty.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73544" y="713872"/>
            <a:ext cx="13851279" cy="1613803"/>
          </a:xfrm>
          <a:prstGeom prst="rect">
            <a:avLst/>
          </a:prstGeom>
        </p:spPr>
        <p:txBody>
          <a:bodyPr lIns="0" tIns="0" rIns="0" bIns="0" rtlCol="0" anchor="t">
            <a:spAutoFit/>
          </a:bodyPr>
          <a:lstStyle/>
          <a:p>
            <a:pPr algn="l">
              <a:lnSpc>
                <a:spcPts val="12960"/>
              </a:lnSpc>
            </a:pPr>
            <a:r>
              <a:rPr lang="en-US" sz="12000">
                <a:solidFill>
                  <a:srgbClr val="000000"/>
                </a:solidFill>
                <a:latin typeface="Arimo"/>
              </a:rPr>
              <a:t>Adrenal Androgens</a:t>
            </a:r>
          </a:p>
        </p:txBody>
      </p:sp>
      <p:sp>
        <p:nvSpPr>
          <p:cNvPr id="3" name="Freeform 3"/>
          <p:cNvSpPr/>
          <p:nvPr/>
        </p:nvSpPr>
        <p:spPr>
          <a:xfrm>
            <a:off x="16491300" y="831228"/>
            <a:ext cx="861265" cy="1613799"/>
          </a:xfrm>
          <a:custGeom>
            <a:avLst/>
            <a:gdLst/>
            <a:ahLst/>
            <a:cxnLst/>
            <a:rect l="l" t="t" r="r" b="b"/>
            <a:pathLst>
              <a:path w="861265" h="1613799">
                <a:moveTo>
                  <a:pt x="0" y="0"/>
                </a:moveTo>
                <a:lnTo>
                  <a:pt x="861266" y="0"/>
                </a:lnTo>
                <a:lnTo>
                  <a:pt x="861266" y="1613799"/>
                </a:lnTo>
                <a:lnTo>
                  <a:pt x="0" y="16137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AutoShape 4"/>
          <p:cNvSpPr/>
          <p:nvPr/>
        </p:nvSpPr>
        <p:spPr>
          <a:xfrm rot="5373249">
            <a:off x="-1512737" y="7835112"/>
            <a:ext cx="4896340" cy="0"/>
          </a:xfrm>
          <a:prstGeom prst="line">
            <a:avLst/>
          </a:prstGeom>
          <a:ln w="19050" cap="rnd">
            <a:solidFill>
              <a:srgbClr val="000000"/>
            </a:solidFill>
            <a:prstDash val="solid"/>
            <a:headEnd type="none" w="sm" len="sm"/>
            <a:tailEnd type="none" w="sm" len="sm"/>
          </a:ln>
        </p:spPr>
        <p:txBody>
          <a:bodyPr/>
          <a:lstStyle/>
          <a:p>
            <a:endParaRPr lang="en-US"/>
          </a:p>
        </p:txBody>
      </p:sp>
      <p:sp>
        <p:nvSpPr>
          <p:cNvPr id="5" name="TextBox 5"/>
          <p:cNvSpPr txBox="1"/>
          <p:nvPr/>
        </p:nvSpPr>
        <p:spPr>
          <a:xfrm>
            <a:off x="1873533" y="3049027"/>
            <a:ext cx="6700722" cy="635674"/>
          </a:xfrm>
          <a:prstGeom prst="rect">
            <a:avLst/>
          </a:prstGeom>
        </p:spPr>
        <p:txBody>
          <a:bodyPr lIns="0" tIns="0" rIns="0" bIns="0" rtlCol="0" anchor="t">
            <a:spAutoFit/>
          </a:bodyPr>
          <a:lstStyle/>
          <a:p>
            <a:pPr algn="l">
              <a:lnSpc>
                <a:spcPts val="4320"/>
              </a:lnSpc>
            </a:pPr>
            <a:r>
              <a:rPr lang="en-US" sz="3600">
                <a:solidFill>
                  <a:srgbClr val="000000"/>
                </a:solidFill>
                <a:latin typeface="Arimo Bold"/>
              </a:rPr>
              <a:t>Deficiency</a:t>
            </a:r>
          </a:p>
        </p:txBody>
      </p:sp>
      <p:sp>
        <p:nvSpPr>
          <p:cNvPr id="6" name="TextBox 6"/>
          <p:cNvSpPr txBox="1"/>
          <p:nvPr/>
        </p:nvSpPr>
        <p:spPr>
          <a:xfrm>
            <a:off x="1873533" y="4143827"/>
            <a:ext cx="6700722" cy="4845076"/>
          </a:xfrm>
          <a:prstGeom prst="rect">
            <a:avLst/>
          </a:prstGeom>
        </p:spPr>
        <p:txBody>
          <a:bodyPr lIns="0" tIns="0" rIns="0" bIns="0" rtlCol="0" anchor="t">
            <a:spAutoFit/>
          </a:bodyPr>
          <a:lstStyle/>
          <a:p>
            <a:pPr marL="488632" lvl="1" indent="-244316" algn="l">
              <a:lnSpc>
                <a:spcPts val="3240"/>
              </a:lnSpc>
              <a:buFont typeface="Arial"/>
              <a:buChar char="•"/>
            </a:pPr>
            <a:r>
              <a:rPr lang="en-US" sz="2700">
                <a:solidFill>
                  <a:srgbClr val="000000"/>
                </a:solidFill>
                <a:latin typeface="Arimo"/>
              </a:rPr>
              <a:t>Decreased Pubic and Axillary Hair</a:t>
            </a:r>
          </a:p>
          <a:p>
            <a:pPr marL="488632" lvl="1" indent="-244316" algn="l">
              <a:lnSpc>
                <a:spcPts val="3240"/>
              </a:lnSpc>
              <a:buFont typeface="Arial"/>
              <a:buChar char="•"/>
            </a:pPr>
            <a:r>
              <a:rPr lang="en-US" sz="2700">
                <a:solidFill>
                  <a:srgbClr val="000000"/>
                </a:solidFill>
                <a:latin typeface="Arimo"/>
              </a:rPr>
              <a:t>Under-virilized 46,XY Male</a:t>
            </a:r>
          </a:p>
        </p:txBody>
      </p:sp>
      <p:sp>
        <p:nvSpPr>
          <p:cNvPr id="7" name="TextBox 7"/>
          <p:cNvSpPr txBox="1"/>
          <p:nvPr/>
        </p:nvSpPr>
        <p:spPr>
          <a:xfrm>
            <a:off x="8990190" y="3049027"/>
            <a:ext cx="6734624" cy="635673"/>
          </a:xfrm>
          <a:prstGeom prst="rect">
            <a:avLst/>
          </a:prstGeom>
        </p:spPr>
        <p:txBody>
          <a:bodyPr lIns="0" tIns="0" rIns="0" bIns="0" rtlCol="0" anchor="t">
            <a:spAutoFit/>
          </a:bodyPr>
          <a:lstStyle/>
          <a:p>
            <a:pPr algn="l">
              <a:lnSpc>
                <a:spcPts val="4320"/>
              </a:lnSpc>
            </a:pPr>
            <a:r>
              <a:rPr lang="en-US" sz="3600">
                <a:solidFill>
                  <a:srgbClr val="000000"/>
                </a:solidFill>
                <a:latin typeface="Arimo Bold"/>
              </a:rPr>
              <a:t>Excess</a:t>
            </a:r>
          </a:p>
        </p:txBody>
      </p:sp>
      <p:sp>
        <p:nvSpPr>
          <p:cNvPr id="8" name="TextBox 8"/>
          <p:cNvSpPr txBox="1"/>
          <p:nvPr/>
        </p:nvSpPr>
        <p:spPr>
          <a:xfrm>
            <a:off x="8990190" y="4143827"/>
            <a:ext cx="6734624" cy="4845076"/>
          </a:xfrm>
          <a:prstGeom prst="rect">
            <a:avLst/>
          </a:prstGeom>
        </p:spPr>
        <p:txBody>
          <a:bodyPr lIns="0" tIns="0" rIns="0" bIns="0" rtlCol="0" anchor="t">
            <a:spAutoFit/>
          </a:bodyPr>
          <a:lstStyle/>
          <a:p>
            <a:pPr marL="488632" lvl="1" indent="-244316" algn="l">
              <a:lnSpc>
                <a:spcPts val="3240"/>
              </a:lnSpc>
              <a:buFont typeface="Arial"/>
              <a:buChar char="•"/>
            </a:pPr>
            <a:r>
              <a:rPr lang="en-US" sz="2700">
                <a:solidFill>
                  <a:srgbClr val="000000"/>
                </a:solidFill>
                <a:latin typeface="Arimo"/>
              </a:rPr>
              <a:t>Premature Adrenarche</a:t>
            </a:r>
          </a:p>
          <a:p>
            <a:pPr marL="488632" lvl="1" indent="-244316" algn="l">
              <a:lnSpc>
                <a:spcPts val="3240"/>
              </a:lnSpc>
              <a:buFont typeface="Arial"/>
              <a:buChar char="•"/>
            </a:pPr>
            <a:r>
              <a:rPr lang="en-US" sz="2700">
                <a:solidFill>
                  <a:srgbClr val="000000"/>
                </a:solidFill>
                <a:latin typeface="Arimo"/>
              </a:rPr>
              <a:t>Acne</a:t>
            </a:r>
          </a:p>
          <a:p>
            <a:pPr marL="488632" lvl="1" indent="-244316" algn="l">
              <a:lnSpc>
                <a:spcPts val="3240"/>
              </a:lnSpc>
              <a:buFont typeface="Arial"/>
              <a:buChar char="•"/>
            </a:pPr>
            <a:r>
              <a:rPr lang="en-US" sz="2700">
                <a:solidFill>
                  <a:srgbClr val="000000"/>
                </a:solidFill>
                <a:latin typeface="Arimo"/>
              </a:rPr>
              <a:t>Body Odor</a:t>
            </a:r>
          </a:p>
          <a:p>
            <a:pPr marL="488632" lvl="1" indent="-244316" algn="l">
              <a:lnSpc>
                <a:spcPts val="3240"/>
              </a:lnSpc>
              <a:buFont typeface="Arial"/>
              <a:buChar char="•"/>
            </a:pPr>
            <a:r>
              <a:rPr lang="en-US" sz="2700">
                <a:solidFill>
                  <a:srgbClr val="000000"/>
                </a:solidFill>
                <a:latin typeface="Arimo"/>
              </a:rPr>
              <a:t>Advanced Bone Age</a:t>
            </a:r>
          </a:p>
          <a:p>
            <a:pPr marL="488632" lvl="1" indent="-244316" algn="l">
              <a:lnSpc>
                <a:spcPts val="3240"/>
              </a:lnSpc>
              <a:buFont typeface="Arial"/>
              <a:buChar char="•"/>
            </a:pPr>
            <a:r>
              <a:rPr lang="en-US" sz="2700">
                <a:solidFill>
                  <a:srgbClr val="000000"/>
                </a:solidFill>
                <a:latin typeface="Arimo"/>
              </a:rPr>
              <a:t>Precocious Puberty</a:t>
            </a:r>
          </a:p>
          <a:p>
            <a:pPr marL="488632" lvl="1" indent="-244316" algn="l">
              <a:lnSpc>
                <a:spcPts val="3240"/>
              </a:lnSpc>
              <a:buFont typeface="Arial"/>
              <a:buChar char="•"/>
            </a:pPr>
            <a:r>
              <a:rPr lang="en-US" sz="2700">
                <a:solidFill>
                  <a:srgbClr val="000000"/>
                </a:solidFill>
                <a:latin typeface="Arimo"/>
              </a:rPr>
              <a:t>Virilization of 46,XX female</a:t>
            </a:r>
          </a:p>
        </p:txBody>
      </p:sp>
      <p:sp>
        <p:nvSpPr>
          <p:cNvPr id="9" name="Freeform 9" descr="2000px-Whitehead-link-alternative-sexuality-symbol_svg.png"/>
          <p:cNvSpPr/>
          <p:nvPr/>
        </p:nvSpPr>
        <p:spPr>
          <a:xfrm>
            <a:off x="2133957" y="5816448"/>
            <a:ext cx="5275238" cy="4046321"/>
          </a:xfrm>
          <a:custGeom>
            <a:avLst/>
            <a:gdLst/>
            <a:ahLst/>
            <a:cxnLst/>
            <a:rect l="l" t="t" r="r" b="b"/>
            <a:pathLst>
              <a:path w="5275238" h="4046321">
                <a:moveTo>
                  <a:pt x="0" y="0"/>
                </a:moveTo>
                <a:lnTo>
                  <a:pt x="5275238" y="0"/>
                </a:lnTo>
                <a:lnTo>
                  <a:pt x="5275238" y="4046320"/>
                </a:lnTo>
                <a:lnTo>
                  <a:pt x="0" y="4046320"/>
                </a:lnTo>
                <a:lnTo>
                  <a:pt x="0" y="0"/>
                </a:lnTo>
                <a:close/>
              </a:path>
            </a:pathLst>
          </a:custGeom>
          <a:blipFill>
            <a:blip r:embed="rId4"/>
            <a:stretch>
              <a:fillRect t="-64" b="-64"/>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73543" y="675772"/>
            <a:ext cx="13851279" cy="1277112"/>
          </a:xfrm>
          <a:prstGeom prst="rect">
            <a:avLst/>
          </a:prstGeom>
        </p:spPr>
        <p:txBody>
          <a:bodyPr lIns="0" tIns="0" rIns="0" bIns="0" rtlCol="0" anchor="t">
            <a:spAutoFit/>
          </a:bodyPr>
          <a:lstStyle/>
          <a:p>
            <a:pPr algn="l">
              <a:lnSpc>
                <a:spcPts val="9503"/>
              </a:lnSpc>
            </a:pPr>
            <a:r>
              <a:rPr lang="en-US" sz="8799">
                <a:solidFill>
                  <a:srgbClr val="000000"/>
                </a:solidFill>
                <a:latin typeface="Arimo"/>
              </a:rPr>
              <a:t>Adrenal Medulla</a:t>
            </a:r>
          </a:p>
        </p:txBody>
      </p:sp>
      <p:sp>
        <p:nvSpPr>
          <p:cNvPr id="3" name="Freeform 3"/>
          <p:cNvSpPr/>
          <p:nvPr/>
        </p:nvSpPr>
        <p:spPr>
          <a:xfrm>
            <a:off x="16491300" y="831228"/>
            <a:ext cx="861265" cy="1613799"/>
          </a:xfrm>
          <a:custGeom>
            <a:avLst/>
            <a:gdLst/>
            <a:ahLst/>
            <a:cxnLst/>
            <a:rect l="l" t="t" r="r" b="b"/>
            <a:pathLst>
              <a:path w="861265" h="1613799">
                <a:moveTo>
                  <a:pt x="0" y="0"/>
                </a:moveTo>
                <a:lnTo>
                  <a:pt x="861266" y="0"/>
                </a:lnTo>
                <a:lnTo>
                  <a:pt x="861266" y="1613799"/>
                </a:lnTo>
                <a:lnTo>
                  <a:pt x="0" y="16137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3194866" y="2540847"/>
            <a:ext cx="10833688" cy="6717453"/>
            <a:chOff x="0" y="0"/>
            <a:chExt cx="14444918" cy="8956604"/>
          </a:xfrm>
        </p:grpSpPr>
        <p:grpSp>
          <p:nvGrpSpPr>
            <p:cNvPr id="5" name="Group 5"/>
            <p:cNvGrpSpPr/>
            <p:nvPr/>
          </p:nvGrpSpPr>
          <p:grpSpPr>
            <a:xfrm>
              <a:off x="0" y="0"/>
              <a:ext cx="6898488" cy="4154332"/>
              <a:chOff x="0" y="0"/>
              <a:chExt cx="6898488" cy="4154332"/>
            </a:xfrm>
          </p:grpSpPr>
          <p:sp>
            <p:nvSpPr>
              <p:cNvPr id="6" name="Freeform 6"/>
              <p:cNvSpPr/>
              <p:nvPr/>
            </p:nvSpPr>
            <p:spPr>
              <a:xfrm>
                <a:off x="19050" y="19050"/>
                <a:ext cx="6860413" cy="4116197"/>
              </a:xfrm>
              <a:custGeom>
                <a:avLst/>
                <a:gdLst/>
                <a:ahLst/>
                <a:cxnLst/>
                <a:rect l="l" t="t" r="r" b="b"/>
                <a:pathLst>
                  <a:path w="6860413" h="4116197">
                    <a:moveTo>
                      <a:pt x="0" y="0"/>
                    </a:moveTo>
                    <a:lnTo>
                      <a:pt x="6860413" y="0"/>
                    </a:lnTo>
                    <a:lnTo>
                      <a:pt x="6860413" y="4116197"/>
                    </a:lnTo>
                    <a:lnTo>
                      <a:pt x="0" y="4116197"/>
                    </a:lnTo>
                    <a:close/>
                  </a:path>
                </a:pathLst>
              </a:custGeom>
              <a:solidFill>
                <a:srgbClr val="E97132"/>
              </a:solidFill>
            </p:spPr>
            <p:txBody>
              <a:bodyPr/>
              <a:lstStyle/>
              <a:p>
                <a:endParaRPr lang="en-US"/>
              </a:p>
            </p:txBody>
          </p:sp>
          <p:sp>
            <p:nvSpPr>
              <p:cNvPr id="7" name="Freeform 7"/>
              <p:cNvSpPr/>
              <p:nvPr/>
            </p:nvSpPr>
            <p:spPr>
              <a:xfrm>
                <a:off x="0" y="0"/>
                <a:ext cx="6898513" cy="4154297"/>
              </a:xfrm>
              <a:custGeom>
                <a:avLst/>
                <a:gdLst/>
                <a:ahLst/>
                <a:cxnLst/>
                <a:rect l="l" t="t" r="r" b="b"/>
                <a:pathLst>
                  <a:path w="6898513" h="4154297">
                    <a:moveTo>
                      <a:pt x="19050" y="0"/>
                    </a:moveTo>
                    <a:lnTo>
                      <a:pt x="6879463" y="0"/>
                    </a:lnTo>
                    <a:cubicBezTo>
                      <a:pt x="6890004" y="0"/>
                      <a:pt x="6898513" y="8509"/>
                      <a:pt x="6898513" y="19050"/>
                    </a:cubicBezTo>
                    <a:lnTo>
                      <a:pt x="6898513" y="4135247"/>
                    </a:lnTo>
                    <a:cubicBezTo>
                      <a:pt x="6898513" y="4145788"/>
                      <a:pt x="6890004" y="4154297"/>
                      <a:pt x="6879463" y="4154297"/>
                    </a:cubicBezTo>
                    <a:lnTo>
                      <a:pt x="19050" y="4154297"/>
                    </a:lnTo>
                    <a:cubicBezTo>
                      <a:pt x="8509" y="4154297"/>
                      <a:pt x="0" y="4145788"/>
                      <a:pt x="0" y="4135247"/>
                    </a:cubicBezTo>
                    <a:lnTo>
                      <a:pt x="0" y="19050"/>
                    </a:lnTo>
                    <a:cubicBezTo>
                      <a:pt x="0" y="8509"/>
                      <a:pt x="8509" y="0"/>
                      <a:pt x="19050" y="0"/>
                    </a:cubicBezTo>
                    <a:moveTo>
                      <a:pt x="19050" y="38100"/>
                    </a:moveTo>
                    <a:lnTo>
                      <a:pt x="19050" y="19050"/>
                    </a:lnTo>
                    <a:lnTo>
                      <a:pt x="38100" y="19050"/>
                    </a:lnTo>
                    <a:lnTo>
                      <a:pt x="38100" y="4135247"/>
                    </a:lnTo>
                    <a:lnTo>
                      <a:pt x="19050" y="4135247"/>
                    </a:lnTo>
                    <a:lnTo>
                      <a:pt x="19050" y="4116197"/>
                    </a:lnTo>
                    <a:lnTo>
                      <a:pt x="6879463" y="4116197"/>
                    </a:lnTo>
                    <a:lnTo>
                      <a:pt x="6879463" y="4135247"/>
                    </a:lnTo>
                    <a:lnTo>
                      <a:pt x="6860413" y="4135247"/>
                    </a:lnTo>
                    <a:lnTo>
                      <a:pt x="6860413" y="19050"/>
                    </a:lnTo>
                    <a:lnTo>
                      <a:pt x="6879463" y="19050"/>
                    </a:lnTo>
                    <a:lnTo>
                      <a:pt x="6879463" y="38100"/>
                    </a:lnTo>
                    <a:lnTo>
                      <a:pt x="19050" y="38100"/>
                    </a:lnTo>
                    <a:close/>
                  </a:path>
                </a:pathLst>
              </a:custGeom>
              <a:solidFill>
                <a:srgbClr val="FFFFFF"/>
              </a:solidFill>
            </p:spPr>
            <p:txBody>
              <a:bodyPr/>
              <a:lstStyle/>
              <a:p>
                <a:endParaRPr lang="en-US"/>
              </a:p>
            </p:txBody>
          </p:sp>
        </p:grpSp>
        <p:sp>
          <p:nvSpPr>
            <p:cNvPr id="8" name="TextBox 8"/>
            <p:cNvSpPr txBox="1"/>
            <p:nvPr/>
          </p:nvSpPr>
          <p:spPr>
            <a:xfrm>
              <a:off x="121920" y="1735790"/>
              <a:ext cx="6654648" cy="701802"/>
            </a:xfrm>
            <a:prstGeom prst="rect">
              <a:avLst/>
            </a:prstGeom>
          </p:spPr>
          <p:txBody>
            <a:bodyPr lIns="0" tIns="0" rIns="0" bIns="0" rtlCol="0" anchor="t">
              <a:spAutoFit/>
            </a:bodyPr>
            <a:lstStyle/>
            <a:p>
              <a:pPr algn="ctr">
                <a:lnSpc>
                  <a:spcPts val="3888"/>
                </a:lnSpc>
              </a:pPr>
              <a:r>
                <a:rPr lang="en-US" sz="3600">
                  <a:solidFill>
                    <a:srgbClr val="FFFFFF"/>
                  </a:solidFill>
                  <a:latin typeface="Arimo"/>
                </a:rPr>
                <a:t>Epinephrine - 80%</a:t>
              </a:r>
            </a:p>
          </p:txBody>
        </p:sp>
        <p:grpSp>
          <p:nvGrpSpPr>
            <p:cNvPr id="9" name="Group 9"/>
            <p:cNvGrpSpPr/>
            <p:nvPr/>
          </p:nvGrpSpPr>
          <p:grpSpPr>
            <a:xfrm>
              <a:off x="7546430" y="0"/>
              <a:ext cx="6898488" cy="4154332"/>
              <a:chOff x="0" y="0"/>
              <a:chExt cx="6898488" cy="4154332"/>
            </a:xfrm>
          </p:grpSpPr>
          <p:sp>
            <p:nvSpPr>
              <p:cNvPr id="10" name="Freeform 10"/>
              <p:cNvSpPr/>
              <p:nvPr/>
            </p:nvSpPr>
            <p:spPr>
              <a:xfrm>
                <a:off x="19050" y="19050"/>
                <a:ext cx="6860413" cy="4116197"/>
              </a:xfrm>
              <a:custGeom>
                <a:avLst/>
                <a:gdLst/>
                <a:ahLst/>
                <a:cxnLst/>
                <a:rect l="l" t="t" r="r" b="b"/>
                <a:pathLst>
                  <a:path w="6860413" h="4116197">
                    <a:moveTo>
                      <a:pt x="0" y="0"/>
                    </a:moveTo>
                    <a:lnTo>
                      <a:pt x="6860413" y="0"/>
                    </a:lnTo>
                    <a:lnTo>
                      <a:pt x="6860413" y="4116197"/>
                    </a:lnTo>
                    <a:lnTo>
                      <a:pt x="0" y="4116197"/>
                    </a:lnTo>
                    <a:close/>
                  </a:path>
                </a:pathLst>
              </a:custGeom>
              <a:solidFill>
                <a:srgbClr val="CB361E"/>
              </a:solidFill>
            </p:spPr>
            <p:txBody>
              <a:bodyPr/>
              <a:lstStyle/>
              <a:p>
                <a:endParaRPr lang="en-US"/>
              </a:p>
            </p:txBody>
          </p:sp>
          <p:sp>
            <p:nvSpPr>
              <p:cNvPr id="11" name="Freeform 11"/>
              <p:cNvSpPr/>
              <p:nvPr/>
            </p:nvSpPr>
            <p:spPr>
              <a:xfrm>
                <a:off x="0" y="0"/>
                <a:ext cx="6898513" cy="4154297"/>
              </a:xfrm>
              <a:custGeom>
                <a:avLst/>
                <a:gdLst/>
                <a:ahLst/>
                <a:cxnLst/>
                <a:rect l="l" t="t" r="r" b="b"/>
                <a:pathLst>
                  <a:path w="6898513" h="4154297">
                    <a:moveTo>
                      <a:pt x="19050" y="0"/>
                    </a:moveTo>
                    <a:lnTo>
                      <a:pt x="6879463" y="0"/>
                    </a:lnTo>
                    <a:cubicBezTo>
                      <a:pt x="6890004" y="0"/>
                      <a:pt x="6898513" y="8509"/>
                      <a:pt x="6898513" y="19050"/>
                    </a:cubicBezTo>
                    <a:lnTo>
                      <a:pt x="6898513" y="4135247"/>
                    </a:lnTo>
                    <a:cubicBezTo>
                      <a:pt x="6898513" y="4145788"/>
                      <a:pt x="6890004" y="4154297"/>
                      <a:pt x="6879463" y="4154297"/>
                    </a:cubicBezTo>
                    <a:lnTo>
                      <a:pt x="19050" y="4154297"/>
                    </a:lnTo>
                    <a:cubicBezTo>
                      <a:pt x="8509" y="4154297"/>
                      <a:pt x="0" y="4145788"/>
                      <a:pt x="0" y="4135247"/>
                    </a:cubicBezTo>
                    <a:lnTo>
                      <a:pt x="0" y="19050"/>
                    </a:lnTo>
                    <a:cubicBezTo>
                      <a:pt x="0" y="8509"/>
                      <a:pt x="8509" y="0"/>
                      <a:pt x="19050" y="0"/>
                    </a:cubicBezTo>
                    <a:moveTo>
                      <a:pt x="19050" y="38100"/>
                    </a:moveTo>
                    <a:lnTo>
                      <a:pt x="19050" y="19050"/>
                    </a:lnTo>
                    <a:lnTo>
                      <a:pt x="38100" y="19050"/>
                    </a:lnTo>
                    <a:lnTo>
                      <a:pt x="38100" y="4135247"/>
                    </a:lnTo>
                    <a:lnTo>
                      <a:pt x="19050" y="4135247"/>
                    </a:lnTo>
                    <a:lnTo>
                      <a:pt x="19050" y="4116197"/>
                    </a:lnTo>
                    <a:lnTo>
                      <a:pt x="6879463" y="4116197"/>
                    </a:lnTo>
                    <a:lnTo>
                      <a:pt x="6879463" y="4135247"/>
                    </a:lnTo>
                    <a:lnTo>
                      <a:pt x="6860413" y="4135247"/>
                    </a:lnTo>
                    <a:lnTo>
                      <a:pt x="6860413" y="19050"/>
                    </a:lnTo>
                    <a:lnTo>
                      <a:pt x="6879463" y="19050"/>
                    </a:lnTo>
                    <a:lnTo>
                      <a:pt x="6879463" y="38100"/>
                    </a:lnTo>
                    <a:lnTo>
                      <a:pt x="19050" y="38100"/>
                    </a:lnTo>
                    <a:close/>
                  </a:path>
                </a:pathLst>
              </a:custGeom>
              <a:solidFill>
                <a:srgbClr val="FFFFFF"/>
              </a:solidFill>
            </p:spPr>
            <p:txBody>
              <a:bodyPr/>
              <a:lstStyle/>
              <a:p>
                <a:endParaRPr lang="en-US"/>
              </a:p>
            </p:txBody>
          </p:sp>
        </p:grpSp>
        <p:sp>
          <p:nvSpPr>
            <p:cNvPr id="12" name="TextBox 12"/>
            <p:cNvSpPr txBox="1"/>
            <p:nvPr/>
          </p:nvSpPr>
          <p:spPr>
            <a:xfrm>
              <a:off x="7668350" y="1735790"/>
              <a:ext cx="6654648" cy="701802"/>
            </a:xfrm>
            <a:prstGeom prst="rect">
              <a:avLst/>
            </a:prstGeom>
          </p:spPr>
          <p:txBody>
            <a:bodyPr lIns="0" tIns="0" rIns="0" bIns="0" rtlCol="0" anchor="t">
              <a:spAutoFit/>
            </a:bodyPr>
            <a:lstStyle/>
            <a:p>
              <a:pPr algn="ctr">
                <a:lnSpc>
                  <a:spcPts val="3888"/>
                </a:lnSpc>
              </a:pPr>
              <a:r>
                <a:rPr lang="en-US" sz="3600">
                  <a:solidFill>
                    <a:srgbClr val="FFFFFF"/>
                  </a:solidFill>
                  <a:latin typeface="Arimo"/>
                </a:rPr>
                <a:t>Norepinephrine - 20%</a:t>
              </a:r>
            </a:p>
          </p:txBody>
        </p:sp>
        <p:grpSp>
          <p:nvGrpSpPr>
            <p:cNvPr id="13" name="Group 13"/>
            <p:cNvGrpSpPr/>
            <p:nvPr/>
          </p:nvGrpSpPr>
          <p:grpSpPr>
            <a:xfrm>
              <a:off x="0" y="4802272"/>
              <a:ext cx="6898488" cy="4154332"/>
              <a:chOff x="0" y="0"/>
              <a:chExt cx="6898488" cy="4154332"/>
            </a:xfrm>
          </p:grpSpPr>
          <p:sp>
            <p:nvSpPr>
              <p:cNvPr id="14" name="Freeform 14"/>
              <p:cNvSpPr/>
              <p:nvPr/>
            </p:nvSpPr>
            <p:spPr>
              <a:xfrm>
                <a:off x="19050" y="19050"/>
                <a:ext cx="6860413" cy="4116197"/>
              </a:xfrm>
              <a:custGeom>
                <a:avLst/>
                <a:gdLst/>
                <a:ahLst/>
                <a:cxnLst/>
                <a:rect l="l" t="t" r="r" b="b"/>
                <a:pathLst>
                  <a:path w="6860413" h="4116197">
                    <a:moveTo>
                      <a:pt x="0" y="0"/>
                    </a:moveTo>
                    <a:lnTo>
                      <a:pt x="6860413" y="0"/>
                    </a:lnTo>
                    <a:lnTo>
                      <a:pt x="6860413" y="4116197"/>
                    </a:lnTo>
                    <a:lnTo>
                      <a:pt x="0" y="4116197"/>
                    </a:lnTo>
                    <a:close/>
                  </a:path>
                </a:pathLst>
              </a:custGeom>
              <a:solidFill>
                <a:srgbClr val="991D24"/>
              </a:solidFill>
            </p:spPr>
            <p:txBody>
              <a:bodyPr/>
              <a:lstStyle/>
              <a:p>
                <a:endParaRPr lang="en-US"/>
              </a:p>
            </p:txBody>
          </p:sp>
          <p:sp>
            <p:nvSpPr>
              <p:cNvPr id="15" name="Freeform 15"/>
              <p:cNvSpPr/>
              <p:nvPr/>
            </p:nvSpPr>
            <p:spPr>
              <a:xfrm>
                <a:off x="0" y="0"/>
                <a:ext cx="6898513" cy="4154297"/>
              </a:xfrm>
              <a:custGeom>
                <a:avLst/>
                <a:gdLst/>
                <a:ahLst/>
                <a:cxnLst/>
                <a:rect l="l" t="t" r="r" b="b"/>
                <a:pathLst>
                  <a:path w="6898513" h="4154297">
                    <a:moveTo>
                      <a:pt x="19050" y="0"/>
                    </a:moveTo>
                    <a:lnTo>
                      <a:pt x="6879463" y="0"/>
                    </a:lnTo>
                    <a:cubicBezTo>
                      <a:pt x="6890004" y="0"/>
                      <a:pt x="6898513" y="8509"/>
                      <a:pt x="6898513" y="19050"/>
                    </a:cubicBezTo>
                    <a:lnTo>
                      <a:pt x="6898513" y="4135247"/>
                    </a:lnTo>
                    <a:cubicBezTo>
                      <a:pt x="6898513" y="4145788"/>
                      <a:pt x="6890004" y="4154297"/>
                      <a:pt x="6879463" y="4154297"/>
                    </a:cubicBezTo>
                    <a:lnTo>
                      <a:pt x="19050" y="4154297"/>
                    </a:lnTo>
                    <a:cubicBezTo>
                      <a:pt x="8509" y="4154297"/>
                      <a:pt x="0" y="4145788"/>
                      <a:pt x="0" y="4135247"/>
                    </a:cubicBezTo>
                    <a:lnTo>
                      <a:pt x="0" y="19050"/>
                    </a:lnTo>
                    <a:cubicBezTo>
                      <a:pt x="0" y="8509"/>
                      <a:pt x="8509" y="0"/>
                      <a:pt x="19050" y="0"/>
                    </a:cubicBezTo>
                    <a:moveTo>
                      <a:pt x="19050" y="38100"/>
                    </a:moveTo>
                    <a:lnTo>
                      <a:pt x="19050" y="19050"/>
                    </a:lnTo>
                    <a:lnTo>
                      <a:pt x="38100" y="19050"/>
                    </a:lnTo>
                    <a:lnTo>
                      <a:pt x="38100" y="4135247"/>
                    </a:lnTo>
                    <a:lnTo>
                      <a:pt x="19050" y="4135247"/>
                    </a:lnTo>
                    <a:lnTo>
                      <a:pt x="19050" y="4116197"/>
                    </a:lnTo>
                    <a:lnTo>
                      <a:pt x="6879463" y="4116197"/>
                    </a:lnTo>
                    <a:lnTo>
                      <a:pt x="6879463" y="4135247"/>
                    </a:lnTo>
                    <a:lnTo>
                      <a:pt x="6860413" y="4135247"/>
                    </a:lnTo>
                    <a:lnTo>
                      <a:pt x="6860413" y="19050"/>
                    </a:lnTo>
                    <a:lnTo>
                      <a:pt x="6879463" y="19050"/>
                    </a:lnTo>
                    <a:lnTo>
                      <a:pt x="6879463" y="38100"/>
                    </a:lnTo>
                    <a:lnTo>
                      <a:pt x="19050" y="38100"/>
                    </a:lnTo>
                    <a:close/>
                  </a:path>
                </a:pathLst>
              </a:custGeom>
              <a:solidFill>
                <a:srgbClr val="FFFFFF"/>
              </a:solidFill>
            </p:spPr>
            <p:txBody>
              <a:bodyPr/>
              <a:lstStyle/>
              <a:p>
                <a:endParaRPr lang="en-US"/>
              </a:p>
            </p:txBody>
          </p:sp>
        </p:grpSp>
        <p:sp>
          <p:nvSpPr>
            <p:cNvPr id="16" name="TextBox 16"/>
            <p:cNvSpPr txBox="1"/>
            <p:nvPr/>
          </p:nvSpPr>
          <p:spPr>
            <a:xfrm>
              <a:off x="121920" y="6214212"/>
              <a:ext cx="6654648" cy="1349502"/>
            </a:xfrm>
            <a:prstGeom prst="rect">
              <a:avLst/>
            </a:prstGeom>
          </p:spPr>
          <p:txBody>
            <a:bodyPr lIns="0" tIns="0" rIns="0" bIns="0" rtlCol="0" anchor="t">
              <a:spAutoFit/>
            </a:bodyPr>
            <a:lstStyle/>
            <a:p>
              <a:pPr algn="ctr">
                <a:lnSpc>
                  <a:spcPts val="3888"/>
                </a:lnSpc>
              </a:pPr>
              <a:r>
                <a:rPr lang="en-US" sz="3600">
                  <a:solidFill>
                    <a:srgbClr val="FFFFFF"/>
                  </a:solidFill>
                  <a:latin typeface="Arimo"/>
                </a:rPr>
                <a:t>Minimal amounts of Dopamine</a:t>
              </a:r>
            </a:p>
          </p:txBody>
        </p:sp>
        <p:grpSp>
          <p:nvGrpSpPr>
            <p:cNvPr id="17" name="Group 17"/>
            <p:cNvGrpSpPr/>
            <p:nvPr/>
          </p:nvGrpSpPr>
          <p:grpSpPr>
            <a:xfrm>
              <a:off x="7546430" y="4802272"/>
              <a:ext cx="6898488" cy="4154332"/>
              <a:chOff x="0" y="0"/>
              <a:chExt cx="6898488" cy="4154332"/>
            </a:xfrm>
          </p:grpSpPr>
          <p:sp>
            <p:nvSpPr>
              <p:cNvPr id="18" name="Freeform 18"/>
              <p:cNvSpPr/>
              <p:nvPr/>
            </p:nvSpPr>
            <p:spPr>
              <a:xfrm>
                <a:off x="19050" y="19050"/>
                <a:ext cx="6860413" cy="4116197"/>
              </a:xfrm>
              <a:custGeom>
                <a:avLst/>
                <a:gdLst/>
                <a:ahLst/>
                <a:cxnLst/>
                <a:rect l="l" t="t" r="r" b="b"/>
                <a:pathLst>
                  <a:path w="6860413" h="4116197">
                    <a:moveTo>
                      <a:pt x="0" y="0"/>
                    </a:moveTo>
                    <a:lnTo>
                      <a:pt x="6860413" y="0"/>
                    </a:lnTo>
                    <a:lnTo>
                      <a:pt x="6860413" y="4116197"/>
                    </a:lnTo>
                    <a:lnTo>
                      <a:pt x="0" y="4116197"/>
                    </a:lnTo>
                    <a:close/>
                  </a:path>
                </a:pathLst>
              </a:custGeom>
              <a:solidFill>
                <a:srgbClr val="6B192E"/>
              </a:solidFill>
            </p:spPr>
            <p:txBody>
              <a:bodyPr/>
              <a:lstStyle/>
              <a:p>
                <a:endParaRPr lang="en-US"/>
              </a:p>
            </p:txBody>
          </p:sp>
          <p:sp>
            <p:nvSpPr>
              <p:cNvPr id="19" name="Freeform 19"/>
              <p:cNvSpPr/>
              <p:nvPr/>
            </p:nvSpPr>
            <p:spPr>
              <a:xfrm>
                <a:off x="0" y="0"/>
                <a:ext cx="6898513" cy="4154297"/>
              </a:xfrm>
              <a:custGeom>
                <a:avLst/>
                <a:gdLst/>
                <a:ahLst/>
                <a:cxnLst/>
                <a:rect l="l" t="t" r="r" b="b"/>
                <a:pathLst>
                  <a:path w="6898513" h="4154297">
                    <a:moveTo>
                      <a:pt x="19050" y="0"/>
                    </a:moveTo>
                    <a:lnTo>
                      <a:pt x="6879463" y="0"/>
                    </a:lnTo>
                    <a:cubicBezTo>
                      <a:pt x="6890004" y="0"/>
                      <a:pt x="6898513" y="8509"/>
                      <a:pt x="6898513" y="19050"/>
                    </a:cubicBezTo>
                    <a:lnTo>
                      <a:pt x="6898513" y="4135247"/>
                    </a:lnTo>
                    <a:cubicBezTo>
                      <a:pt x="6898513" y="4145788"/>
                      <a:pt x="6890004" y="4154297"/>
                      <a:pt x="6879463" y="4154297"/>
                    </a:cubicBezTo>
                    <a:lnTo>
                      <a:pt x="19050" y="4154297"/>
                    </a:lnTo>
                    <a:cubicBezTo>
                      <a:pt x="8509" y="4154297"/>
                      <a:pt x="0" y="4145788"/>
                      <a:pt x="0" y="4135247"/>
                    </a:cubicBezTo>
                    <a:lnTo>
                      <a:pt x="0" y="19050"/>
                    </a:lnTo>
                    <a:cubicBezTo>
                      <a:pt x="0" y="8509"/>
                      <a:pt x="8509" y="0"/>
                      <a:pt x="19050" y="0"/>
                    </a:cubicBezTo>
                    <a:moveTo>
                      <a:pt x="19050" y="38100"/>
                    </a:moveTo>
                    <a:lnTo>
                      <a:pt x="19050" y="19050"/>
                    </a:lnTo>
                    <a:lnTo>
                      <a:pt x="38100" y="19050"/>
                    </a:lnTo>
                    <a:lnTo>
                      <a:pt x="38100" y="4135247"/>
                    </a:lnTo>
                    <a:lnTo>
                      <a:pt x="19050" y="4135247"/>
                    </a:lnTo>
                    <a:lnTo>
                      <a:pt x="19050" y="4116197"/>
                    </a:lnTo>
                    <a:lnTo>
                      <a:pt x="6879463" y="4116197"/>
                    </a:lnTo>
                    <a:lnTo>
                      <a:pt x="6879463" y="4135247"/>
                    </a:lnTo>
                    <a:lnTo>
                      <a:pt x="6860413" y="4135247"/>
                    </a:lnTo>
                    <a:lnTo>
                      <a:pt x="6860413" y="19050"/>
                    </a:lnTo>
                    <a:lnTo>
                      <a:pt x="6879463" y="19050"/>
                    </a:lnTo>
                    <a:lnTo>
                      <a:pt x="6879463" y="38100"/>
                    </a:lnTo>
                    <a:lnTo>
                      <a:pt x="19050" y="38100"/>
                    </a:lnTo>
                    <a:close/>
                  </a:path>
                </a:pathLst>
              </a:custGeom>
              <a:solidFill>
                <a:srgbClr val="FFFFFF"/>
              </a:solidFill>
            </p:spPr>
            <p:txBody>
              <a:bodyPr/>
              <a:lstStyle/>
              <a:p>
                <a:endParaRPr lang="en-US"/>
              </a:p>
            </p:txBody>
          </p:sp>
        </p:grpSp>
        <p:sp>
          <p:nvSpPr>
            <p:cNvPr id="20" name="TextBox 20"/>
            <p:cNvSpPr txBox="1"/>
            <p:nvPr/>
          </p:nvSpPr>
          <p:spPr>
            <a:xfrm>
              <a:off x="7668350" y="5240123"/>
              <a:ext cx="6654648" cy="2787088"/>
            </a:xfrm>
            <a:prstGeom prst="rect">
              <a:avLst/>
            </a:prstGeom>
          </p:spPr>
          <p:txBody>
            <a:bodyPr lIns="0" tIns="0" rIns="0" bIns="0" rtlCol="0" anchor="t">
              <a:spAutoFit/>
            </a:bodyPr>
            <a:lstStyle/>
            <a:p>
              <a:pPr algn="l">
                <a:lnSpc>
                  <a:spcPts val="3888"/>
                </a:lnSpc>
              </a:pPr>
              <a:r>
                <a:rPr lang="en-US" sz="3600" dirty="0">
                  <a:solidFill>
                    <a:srgbClr val="FFFFFF"/>
                  </a:solidFill>
                  <a:latin typeface="Arimo"/>
                </a:rPr>
                <a:t>Function:</a:t>
              </a:r>
            </a:p>
            <a:p>
              <a:pPr marL="801053" lvl="2" indent="-457200" algn="l">
                <a:lnSpc>
                  <a:spcPts val="3078"/>
                </a:lnSpc>
                <a:buFont typeface="Arial" panose="020B0604020202020204" pitchFamily="34" charset="0"/>
                <a:buChar char="•"/>
              </a:pPr>
              <a:r>
                <a:rPr lang="en-US" sz="2850" dirty="0">
                  <a:solidFill>
                    <a:srgbClr val="FFFFFF"/>
                  </a:solidFill>
                  <a:latin typeface="Arimo"/>
                </a:rPr>
                <a:t>Increase cardiac output and vascular resistance</a:t>
              </a:r>
            </a:p>
            <a:p>
              <a:pPr marL="801053" lvl="2" indent="-457200" algn="l">
                <a:lnSpc>
                  <a:spcPts val="3078"/>
                </a:lnSpc>
                <a:buFont typeface="Arial" panose="020B0604020202020204" pitchFamily="34" charset="0"/>
                <a:buChar char="•"/>
              </a:pPr>
              <a:r>
                <a:rPr lang="en-US" sz="2850" dirty="0">
                  <a:solidFill>
                    <a:srgbClr val="FFFFFF"/>
                  </a:solidFill>
                  <a:latin typeface="Arimo"/>
                </a:rPr>
                <a:t>Physiologic stress response</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481762" y="3581400"/>
            <a:ext cx="6211853" cy="3162300"/>
          </a:xfrm>
          <a:prstGeom prst="rect">
            <a:avLst/>
          </a:prstGeom>
        </p:spPr>
        <p:txBody>
          <a:bodyPr lIns="0" tIns="0" rIns="0" bIns="0" rtlCol="0" anchor="t">
            <a:spAutoFit/>
          </a:bodyPr>
          <a:lstStyle/>
          <a:p>
            <a:pPr algn="l">
              <a:lnSpc>
                <a:spcPts val="8100"/>
              </a:lnSpc>
            </a:pPr>
            <a:r>
              <a:rPr lang="en-US" sz="7500">
                <a:solidFill>
                  <a:srgbClr val="000000"/>
                </a:solidFill>
                <a:latin typeface="Arimo"/>
              </a:rPr>
              <a:t>HPA Axis and Glucocorticoid Regulation</a:t>
            </a:r>
          </a:p>
        </p:txBody>
      </p:sp>
      <p:grpSp>
        <p:nvGrpSpPr>
          <p:cNvPr id="3" name="Group 3"/>
          <p:cNvGrpSpPr/>
          <p:nvPr/>
        </p:nvGrpSpPr>
        <p:grpSpPr>
          <a:xfrm>
            <a:off x="0" y="0"/>
            <a:ext cx="2241495" cy="10287000"/>
            <a:chOff x="0" y="0"/>
            <a:chExt cx="2988660" cy="13716000"/>
          </a:xfrm>
        </p:grpSpPr>
        <p:sp>
          <p:nvSpPr>
            <p:cNvPr id="4" name="Freeform 4"/>
            <p:cNvSpPr/>
            <p:nvPr/>
          </p:nvSpPr>
          <p:spPr>
            <a:xfrm>
              <a:off x="0" y="0"/>
              <a:ext cx="2988691" cy="13716000"/>
            </a:xfrm>
            <a:custGeom>
              <a:avLst/>
              <a:gdLst/>
              <a:ahLst/>
              <a:cxnLst/>
              <a:rect l="l" t="t" r="r" b="b"/>
              <a:pathLst>
                <a:path w="2988691" h="13716000">
                  <a:moveTo>
                    <a:pt x="2988691" y="0"/>
                  </a:moveTo>
                  <a:lnTo>
                    <a:pt x="0" y="0"/>
                  </a:lnTo>
                  <a:lnTo>
                    <a:pt x="0" y="13716000"/>
                  </a:lnTo>
                  <a:lnTo>
                    <a:pt x="2988691" y="13716000"/>
                  </a:lnTo>
                  <a:close/>
                </a:path>
              </a:pathLst>
            </a:custGeom>
            <a:solidFill>
              <a:srgbClr val="0F9ED5"/>
            </a:solidFill>
          </p:spPr>
          <p:txBody>
            <a:bodyPr/>
            <a:lstStyle/>
            <a:p>
              <a:endParaRPr lang="en-US"/>
            </a:p>
          </p:txBody>
        </p:sp>
      </p:grpSp>
      <p:grpSp>
        <p:nvGrpSpPr>
          <p:cNvPr id="5" name="Group 5"/>
          <p:cNvGrpSpPr/>
          <p:nvPr/>
        </p:nvGrpSpPr>
        <p:grpSpPr>
          <a:xfrm>
            <a:off x="745236" y="587829"/>
            <a:ext cx="9014049" cy="9025617"/>
            <a:chOff x="0" y="0"/>
            <a:chExt cx="12018732" cy="12034156"/>
          </a:xfrm>
        </p:grpSpPr>
        <p:sp>
          <p:nvSpPr>
            <p:cNvPr id="6" name="Freeform 6"/>
            <p:cNvSpPr/>
            <p:nvPr/>
          </p:nvSpPr>
          <p:spPr>
            <a:xfrm>
              <a:off x="0" y="0"/>
              <a:ext cx="12018772" cy="12034139"/>
            </a:xfrm>
            <a:custGeom>
              <a:avLst/>
              <a:gdLst/>
              <a:ahLst/>
              <a:cxnLst/>
              <a:rect l="l" t="t" r="r" b="b"/>
              <a:pathLst>
                <a:path w="12018772" h="12034139">
                  <a:moveTo>
                    <a:pt x="0" y="0"/>
                  </a:moveTo>
                  <a:lnTo>
                    <a:pt x="12018772" y="0"/>
                  </a:lnTo>
                  <a:lnTo>
                    <a:pt x="12018772" y="12034139"/>
                  </a:lnTo>
                  <a:lnTo>
                    <a:pt x="0" y="12034139"/>
                  </a:lnTo>
                  <a:close/>
                </a:path>
              </a:pathLst>
            </a:custGeom>
            <a:solidFill>
              <a:srgbClr val="FFFFFF"/>
            </a:solidFill>
          </p:spPr>
          <p:txBody>
            <a:bodyPr/>
            <a:lstStyle/>
            <a:p>
              <a:endParaRPr lang="en-US"/>
            </a:p>
          </p:txBody>
        </p:sp>
      </p:grpSp>
      <p:sp>
        <p:nvSpPr>
          <p:cNvPr id="7" name="Freeform 7" descr="A diagram of a human brain  Description automatically generated"/>
          <p:cNvSpPr/>
          <p:nvPr/>
        </p:nvSpPr>
        <p:spPr>
          <a:xfrm>
            <a:off x="1100260" y="1373015"/>
            <a:ext cx="8304001" cy="7452840"/>
          </a:xfrm>
          <a:custGeom>
            <a:avLst/>
            <a:gdLst/>
            <a:ahLst/>
            <a:cxnLst/>
            <a:rect l="l" t="t" r="r" b="b"/>
            <a:pathLst>
              <a:path w="8304001" h="7452840">
                <a:moveTo>
                  <a:pt x="0" y="0"/>
                </a:moveTo>
                <a:lnTo>
                  <a:pt x="8304002" y="0"/>
                </a:lnTo>
                <a:lnTo>
                  <a:pt x="8304002" y="7452839"/>
                </a:lnTo>
                <a:lnTo>
                  <a:pt x="0" y="7452839"/>
                </a:lnTo>
                <a:lnTo>
                  <a:pt x="0" y="0"/>
                </a:lnTo>
                <a:close/>
              </a:path>
            </a:pathLst>
          </a:custGeom>
          <a:blipFill>
            <a:blip r:embed="rId3"/>
            <a:stretch>
              <a:fillRect t="-51" b="-51"/>
            </a:stretch>
          </a:blipFill>
        </p:spPr>
        <p:txBody>
          <a:bodyPr/>
          <a:lstStyle/>
          <a:p>
            <a:endParaRPr lang="en-US"/>
          </a:p>
        </p:txBody>
      </p:sp>
      <p:sp>
        <p:nvSpPr>
          <p:cNvPr id="8" name="Freeform 8"/>
          <p:cNvSpPr/>
          <p:nvPr/>
        </p:nvSpPr>
        <p:spPr>
          <a:xfrm>
            <a:off x="17190720" y="4477488"/>
            <a:ext cx="1097282" cy="1010190"/>
          </a:xfrm>
          <a:custGeom>
            <a:avLst/>
            <a:gdLst/>
            <a:ahLst/>
            <a:cxnLst/>
            <a:rect l="l" t="t" r="r" b="b"/>
            <a:pathLst>
              <a:path w="1097282" h="1010190">
                <a:moveTo>
                  <a:pt x="0" y="0"/>
                </a:moveTo>
                <a:lnTo>
                  <a:pt x="1097282" y="0"/>
                </a:lnTo>
                <a:lnTo>
                  <a:pt x="1097282" y="1010190"/>
                </a:lnTo>
                <a:lnTo>
                  <a:pt x="0" y="10101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06329" y="456807"/>
            <a:ext cx="15590520" cy="967359"/>
          </a:xfrm>
          <a:prstGeom prst="rect">
            <a:avLst/>
          </a:prstGeom>
        </p:spPr>
        <p:txBody>
          <a:bodyPr lIns="0" tIns="0" rIns="0" bIns="0" rtlCol="0" anchor="t">
            <a:spAutoFit/>
          </a:bodyPr>
          <a:lstStyle/>
          <a:p>
            <a:pPr marL="0" marR="0" lvl="0" indent="0" algn="ctr" defTabSz="914400" rtl="0" eaLnBrk="1" fontAlgn="auto" latinLnBrk="0" hangingPunct="1">
              <a:lnSpc>
                <a:spcPts val="7128"/>
              </a:lnSpc>
              <a:spcBef>
                <a:spcPts val="0"/>
              </a:spcBef>
              <a:spcAft>
                <a:spcPts val="0"/>
              </a:spcAft>
              <a:buClrTx/>
              <a:buSzTx/>
              <a:buFontTx/>
              <a:buNone/>
              <a:tabLst/>
              <a:defRPr/>
            </a:pPr>
            <a:r>
              <a:rPr kumimoji="0" lang="en-US" sz="6600" b="0" i="0" u="none" strike="noStrike" kern="1200" cap="none" spc="0" normalizeH="0" baseline="0" noProof="0">
                <a:ln>
                  <a:noFill/>
                </a:ln>
                <a:solidFill>
                  <a:srgbClr val="F05D60"/>
                </a:solidFill>
                <a:effectLst/>
                <a:uLnTx/>
                <a:uFillTx/>
                <a:latin typeface="Arimo"/>
                <a:ea typeface="+mn-ea"/>
                <a:cs typeface="+mn-cs"/>
              </a:rPr>
              <a:t>Types of Adrenal Insufficiency</a:t>
            </a:r>
          </a:p>
        </p:txBody>
      </p:sp>
      <p:sp>
        <p:nvSpPr>
          <p:cNvPr id="3" name="Freeform 3" descr="A diagram of a brain  Description automatically generated"/>
          <p:cNvSpPr/>
          <p:nvPr/>
        </p:nvSpPr>
        <p:spPr>
          <a:xfrm>
            <a:off x="1523654" y="2490312"/>
            <a:ext cx="7857894" cy="6527007"/>
          </a:xfrm>
          <a:custGeom>
            <a:avLst/>
            <a:gdLst/>
            <a:ahLst/>
            <a:cxnLst/>
            <a:rect l="l" t="t" r="r" b="b"/>
            <a:pathLst>
              <a:path w="7857894" h="6527007">
                <a:moveTo>
                  <a:pt x="0" y="0"/>
                </a:moveTo>
                <a:lnTo>
                  <a:pt x="7857894" y="0"/>
                </a:lnTo>
                <a:lnTo>
                  <a:pt x="7857894" y="6527007"/>
                </a:lnTo>
                <a:lnTo>
                  <a:pt x="0" y="6527007"/>
                </a:lnTo>
                <a:lnTo>
                  <a:pt x="0" y="0"/>
                </a:lnTo>
                <a:close/>
              </a:path>
            </a:pathLst>
          </a:custGeom>
          <a:blipFill>
            <a:blip r:embed="rId3"/>
            <a:stretch>
              <a:fillRect t="-48" b="-48"/>
            </a:stretch>
          </a:blipFill>
        </p:spPr>
        <p:txBody>
          <a:bodyPr/>
          <a:lstStyle/>
          <a:p>
            <a:endParaRPr lang="en-US"/>
          </a:p>
        </p:txBody>
      </p:sp>
      <p:sp>
        <p:nvSpPr>
          <p:cNvPr id="4" name="TextBox 4"/>
          <p:cNvSpPr txBox="1"/>
          <p:nvPr/>
        </p:nvSpPr>
        <p:spPr>
          <a:xfrm>
            <a:off x="10578622" y="3738562"/>
            <a:ext cx="6790753" cy="2790825"/>
          </a:xfrm>
          <a:prstGeom prst="rect">
            <a:avLst/>
          </a:prstGeom>
        </p:spPr>
        <p:txBody>
          <a:bodyPr lIns="0" tIns="0" rIns="0" bIns="0" rtlCol="0" anchor="t">
            <a:spAutoFit/>
          </a:bodyPr>
          <a:lstStyle/>
          <a:p>
            <a:pPr marL="0" marR="0" lvl="0" indent="0" algn="ctr" defTabSz="914400" rtl="0" eaLnBrk="1" fontAlgn="auto" latinLnBrk="0" hangingPunct="1">
              <a:lnSpc>
                <a:spcPts val="4079"/>
              </a:lnSpc>
              <a:spcBef>
                <a:spcPct val="0"/>
              </a:spcBef>
              <a:spcAft>
                <a:spcPts val="0"/>
              </a:spcAft>
              <a:buClrTx/>
              <a:buSzTx/>
              <a:buFontTx/>
              <a:buNone/>
              <a:tabLst/>
              <a:defRPr/>
            </a:pPr>
            <a:r>
              <a:rPr kumimoji="0" lang="en-US" sz="3399" b="0" i="0" u="none" strike="noStrike" kern="1200" cap="none" spc="0" normalizeH="0" baseline="0" noProof="0">
                <a:ln>
                  <a:noFill/>
                </a:ln>
                <a:solidFill>
                  <a:srgbClr val="AF9ADD"/>
                </a:solidFill>
                <a:effectLst/>
                <a:uLnTx/>
                <a:uFillTx/>
                <a:latin typeface="Arimo Bold"/>
                <a:ea typeface="+mn-ea"/>
                <a:cs typeface="+mn-cs"/>
              </a:rPr>
              <a:t>Primary Adrenal Insufficiency</a:t>
            </a:r>
          </a:p>
          <a:p>
            <a:pPr marL="0" marR="0" lvl="0" indent="0" algn="ctr" defTabSz="914400" rtl="0" eaLnBrk="1" fontAlgn="auto" latinLnBrk="0" hangingPunct="1">
              <a:lnSpc>
                <a:spcPts val="1680"/>
              </a:lnSpc>
              <a:spcBef>
                <a:spcPct val="0"/>
              </a:spcBef>
              <a:spcAft>
                <a:spcPts val="0"/>
              </a:spcAft>
              <a:buClrTx/>
              <a:buSzTx/>
              <a:buFontTx/>
              <a:buNone/>
              <a:tabLst/>
              <a:defRPr/>
            </a:pPr>
            <a:endParaRPr kumimoji="0" lang="en-US" sz="3399" b="0" i="0" u="none" strike="noStrike" kern="1200" cap="none" spc="0" normalizeH="0" baseline="0" noProof="0">
              <a:ln>
                <a:noFill/>
              </a:ln>
              <a:solidFill>
                <a:srgbClr val="AF9ADD"/>
              </a:solidFill>
              <a:effectLst/>
              <a:uLnTx/>
              <a:uFillTx/>
              <a:latin typeface="Arimo Bold"/>
              <a:ea typeface="+mn-ea"/>
              <a:cs typeface="+mn-cs"/>
            </a:endParaRPr>
          </a:p>
          <a:p>
            <a:pPr marL="582930" marR="0" lvl="1" indent="-291465" algn="l" defTabSz="914400" rtl="0" eaLnBrk="1" fontAlgn="auto" latinLnBrk="0" hangingPunct="1">
              <a:lnSpc>
                <a:spcPts val="3240"/>
              </a:lnSpc>
              <a:spcBef>
                <a:spcPts val="0"/>
              </a:spcBef>
              <a:spcAft>
                <a:spcPts val="0"/>
              </a:spcAft>
              <a:buClrTx/>
              <a:buSzTx/>
              <a:buFont typeface="Arial"/>
              <a:buChar char="•"/>
              <a:tabLst/>
              <a:defRPr/>
            </a:pPr>
            <a:r>
              <a:rPr kumimoji="0" lang="en-US" sz="2700" b="0" i="0" u="none" strike="noStrike" kern="1200" cap="none" spc="0" normalizeH="0" baseline="0" noProof="0">
                <a:ln>
                  <a:noFill/>
                </a:ln>
                <a:solidFill>
                  <a:srgbClr val="000000"/>
                </a:solidFill>
                <a:effectLst/>
                <a:uLnTx/>
                <a:uFillTx/>
                <a:latin typeface="Arimo"/>
                <a:ea typeface="+mn-ea"/>
                <a:cs typeface="+mn-cs"/>
              </a:rPr>
              <a:t>Affects 10-15 per 100K individuals</a:t>
            </a:r>
          </a:p>
          <a:p>
            <a:pPr marL="582930" marR="0" lvl="1" indent="-291465" algn="l" defTabSz="914400" rtl="0" eaLnBrk="1" fontAlgn="auto" latinLnBrk="0" hangingPunct="1">
              <a:lnSpc>
                <a:spcPts val="3240"/>
              </a:lnSpc>
              <a:spcBef>
                <a:spcPts val="0"/>
              </a:spcBef>
              <a:spcAft>
                <a:spcPts val="0"/>
              </a:spcAft>
              <a:buClrTx/>
              <a:buSzTx/>
              <a:buFont typeface="Arial"/>
              <a:buChar char="•"/>
              <a:tabLst/>
              <a:defRPr/>
            </a:pPr>
            <a:r>
              <a:rPr kumimoji="0" lang="en-US" sz="2700" b="0" i="0" u="none" strike="noStrike" kern="1200" cap="none" spc="0" normalizeH="0" baseline="0" noProof="0">
                <a:ln>
                  <a:noFill/>
                </a:ln>
                <a:solidFill>
                  <a:srgbClr val="000000"/>
                </a:solidFill>
                <a:effectLst/>
                <a:uLnTx/>
                <a:uFillTx/>
                <a:latin typeface="Arimo"/>
                <a:ea typeface="+mn-ea"/>
                <a:cs typeface="+mn-cs"/>
              </a:rPr>
              <a:t>Causes include:</a:t>
            </a:r>
          </a:p>
          <a:p>
            <a:pPr marL="1165860" marR="0" lvl="2" indent="-388620" algn="l" defTabSz="914400" rtl="0" eaLnBrk="1" fontAlgn="auto" latinLnBrk="0" hangingPunct="1">
              <a:lnSpc>
                <a:spcPts val="3240"/>
              </a:lnSpc>
              <a:spcBef>
                <a:spcPts val="0"/>
              </a:spcBef>
              <a:spcAft>
                <a:spcPts val="0"/>
              </a:spcAft>
              <a:buClrTx/>
              <a:buSzTx/>
              <a:buFont typeface="Arial"/>
              <a:buChar char="⚬"/>
              <a:tabLst/>
              <a:defRPr/>
            </a:pPr>
            <a:r>
              <a:rPr kumimoji="0" lang="en-US" sz="2700" b="0" i="0" u="none" strike="noStrike" kern="1200" cap="none" spc="0" normalizeH="0" baseline="0" noProof="0">
                <a:ln>
                  <a:noFill/>
                </a:ln>
                <a:solidFill>
                  <a:srgbClr val="000000"/>
                </a:solidFill>
                <a:effectLst/>
                <a:uLnTx/>
                <a:uFillTx/>
                <a:latin typeface="Arimo"/>
                <a:ea typeface="+mn-ea"/>
                <a:cs typeface="+mn-cs"/>
              </a:rPr>
              <a:t>Impaired steroid synthesis (CAH)</a:t>
            </a:r>
          </a:p>
          <a:p>
            <a:pPr marL="1165860" marR="0" lvl="2" indent="-388620" algn="l" defTabSz="914400" rtl="0" eaLnBrk="1" fontAlgn="auto" latinLnBrk="0" hangingPunct="1">
              <a:lnSpc>
                <a:spcPts val="3240"/>
              </a:lnSpc>
              <a:spcBef>
                <a:spcPts val="0"/>
              </a:spcBef>
              <a:spcAft>
                <a:spcPts val="0"/>
              </a:spcAft>
              <a:buClrTx/>
              <a:buSzTx/>
              <a:buFont typeface="Arial"/>
              <a:buChar char="⚬"/>
              <a:tabLst/>
              <a:defRPr/>
            </a:pPr>
            <a:r>
              <a:rPr kumimoji="0" lang="en-US" sz="2700" b="0" i="0" u="none" strike="noStrike" kern="1200" cap="none" spc="0" normalizeH="0" baseline="0" noProof="0">
                <a:ln>
                  <a:noFill/>
                </a:ln>
                <a:solidFill>
                  <a:srgbClr val="000000"/>
                </a:solidFill>
                <a:effectLst/>
                <a:uLnTx/>
                <a:uFillTx/>
                <a:latin typeface="Arimo"/>
                <a:ea typeface="+mn-ea"/>
                <a:cs typeface="+mn-cs"/>
              </a:rPr>
              <a:t>Adrenal destruction/dysfunction (ALD, Addison’s disease)</a:t>
            </a:r>
          </a:p>
        </p:txBody>
      </p:sp>
      <p:sp>
        <p:nvSpPr>
          <p:cNvPr id="5" name="AutoShape 5"/>
          <p:cNvSpPr/>
          <p:nvPr/>
        </p:nvSpPr>
        <p:spPr>
          <a:xfrm flipH="1">
            <a:off x="8901589" y="4182844"/>
            <a:ext cx="1887177" cy="3268687"/>
          </a:xfrm>
          <a:prstGeom prst="line">
            <a:avLst/>
          </a:prstGeom>
          <a:ln w="57150" cap="flat">
            <a:solidFill>
              <a:srgbClr val="AF9ADD"/>
            </a:solidFill>
            <a:prstDash val="solid"/>
            <a:headEnd type="none" w="sm" len="sm"/>
            <a:tailEnd type="arrow" w="med" len="sm"/>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06329" y="456807"/>
            <a:ext cx="15590520" cy="967359"/>
          </a:xfrm>
          <a:prstGeom prst="rect">
            <a:avLst/>
          </a:prstGeom>
        </p:spPr>
        <p:txBody>
          <a:bodyPr lIns="0" tIns="0" rIns="0" bIns="0" rtlCol="0" anchor="t">
            <a:spAutoFit/>
          </a:bodyPr>
          <a:lstStyle/>
          <a:p>
            <a:pPr algn="ctr">
              <a:lnSpc>
                <a:spcPts val="7128"/>
              </a:lnSpc>
            </a:pPr>
            <a:r>
              <a:rPr lang="en-US" sz="6600">
                <a:solidFill>
                  <a:srgbClr val="F05D60"/>
                </a:solidFill>
                <a:latin typeface="Arimo"/>
              </a:rPr>
              <a:t>Types of Adrenal Insufficiency</a:t>
            </a:r>
          </a:p>
        </p:txBody>
      </p:sp>
      <p:sp>
        <p:nvSpPr>
          <p:cNvPr id="3" name="Freeform 3" descr="A diagram of a brain  Description automatically generated"/>
          <p:cNvSpPr/>
          <p:nvPr/>
        </p:nvSpPr>
        <p:spPr>
          <a:xfrm>
            <a:off x="9899369" y="2420264"/>
            <a:ext cx="7857894" cy="6527007"/>
          </a:xfrm>
          <a:custGeom>
            <a:avLst/>
            <a:gdLst/>
            <a:ahLst/>
            <a:cxnLst/>
            <a:rect l="l" t="t" r="r" b="b"/>
            <a:pathLst>
              <a:path w="7857894" h="6527007">
                <a:moveTo>
                  <a:pt x="0" y="0"/>
                </a:moveTo>
                <a:lnTo>
                  <a:pt x="7857894" y="0"/>
                </a:lnTo>
                <a:lnTo>
                  <a:pt x="7857894" y="6527007"/>
                </a:lnTo>
                <a:lnTo>
                  <a:pt x="0" y="6527007"/>
                </a:lnTo>
                <a:lnTo>
                  <a:pt x="0" y="0"/>
                </a:lnTo>
                <a:close/>
              </a:path>
            </a:pathLst>
          </a:custGeom>
          <a:blipFill>
            <a:blip r:embed="rId3"/>
            <a:stretch>
              <a:fillRect t="-48" b="-48"/>
            </a:stretch>
          </a:blipFill>
        </p:spPr>
        <p:txBody>
          <a:bodyPr/>
          <a:lstStyle/>
          <a:p>
            <a:endParaRPr lang="en-US"/>
          </a:p>
        </p:txBody>
      </p:sp>
      <p:sp>
        <p:nvSpPr>
          <p:cNvPr id="4" name="TextBox 4"/>
          <p:cNvSpPr txBox="1"/>
          <p:nvPr/>
        </p:nvSpPr>
        <p:spPr>
          <a:xfrm>
            <a:off x="910621" y="3263180"/>
            <a:ext cx="5385833" cy="4714875"/>
          </a:xfrm>
          <a:prstGeom prst="rect">
            <a:avLst/>
          </a:prstGeom>
        </p:spPr>
        <p:txBody>
          <a:bodyPr lIns="0" tIns="0" rIns="0" bIns="0" rtlCol="0" anchor="t">
            <a:spAutoFit/>
          </a:bodyPr>
          <a:lstStyle/>
          <a:p>
            <a:pPr algn="ctr">
              <a:lnSpc>
                <a:spcPts val="4080"/>
              </a:lnSpc>
              <a:spcBef>
                <a:spcPct val="0"/>
              </a:spcBef>
            </a:pPr>
            <a:r>
              <a:rPr lang="en-US" sz="3400">
                <a:solidFill>
                  <a:srgbClr val="AF9ADD"/>
                </a:solidFill>
                <a:latin typeface="Arimo Bold"/>
              </a:rPr>
              <a:t>Central Adrenal Insufficiency</a:t>
            </a:r>
          </a:p>
          <a:p>
            <a:pPr algn="l">
              <a:lnSpc>
                <a:spcPts val="1920"/>
              </a:lnSpc>
            </a:pPr>
            <a:endParaRPr lang="en-US" sz="3400">
              <a:solidFill>
                <a:srgbClr val="AF9ADD"/>
              </a:solidFill>
              <a:latin typeface="Arimo Bold"/>
            </a:endParaRPr>
          </a:p>
          <a:p>
            <a:pPr marL="539751" lvl="1" indent="-269876" algn="l">
              <a:lnSpc>
                <a:spcPts val="3000"/>
              </a:lnSpc>
              <a:buFont typeface="Arial"/>
              <a:buChar char="•"/>
            </a:pPr>
            <a:r>
              <a:rPr lang="en-US" sz="2500">
                <a:solidFill>
                  <a:srgbClr val="58CCB0"/>
                </a:solidFill>
                <a:latin typeface="Arimo"/>
              </a:rPr>
              <a:t>Secondary </a:t>
            </a:r>
            <a:r>
              <a:rPr lang="en-US" sz="2500">
                <a:solidFill>
                  <a:srgbClr val="000000"/>
                </a:solidFill>
                <a:latin typeface="Arimo"/>
              </a:rPr>
              <a:t>and </a:t>
            </a:r>
            <a:r>
              <a:rPr lang="en-US" sz="2500">
                <a:solidFill>
                  <a:srgbClr val="F05D60"/>
                </a:solidFill>
                <a:latin typeface="Arimo"/>
              </a:rPr>
              <a:t>tertiary</a:t>
            </a:r>
            <a:r>
              <a:rPr lang="en-US" sz="2500">
                <a:solidFill>
                  <a:srgbClr val="000000"/>
                </a:solidFill>
                <a:latin typeface="Arimo"/>
              </a:rPr>
              <a:t> AI</a:t>
            </a:r>
          </a:p>
          <a:p>
            <a:pPr marL="539751" lvl="1" indent="-269876" algn="l">
              <a:lnSpc>
                <a:spcPts val="3000"/>
              </a:lnSpc>
              <a:buFont typeface="Arial"/>
              <a:buChar char="•"/>
            </a:pPr>
            <a:r>
              <a:rPr lang="en-US" sz="2500">
                <a:solidFill>
                  <a:srgbClr val="000000"/>
                </a:solidFill>
                <a:latin typeface="Arimo"/>
              </a:rPr>
              <a:t>150-280 per 1M individuals</a:t>
            </a:r>
          </a:p>
          <a:p>
            <a:pPr marL="539751" lvl="1" indent="-269876" algn="l">
              <a:lnSpc>
                <a:spcPts val="3000"/>
              </a:lnSpc>
              <a:buFont typeface="Arial"/>
              <a:buChar char="•"/>
            </a:pPr>
            <a:r>
              <a:rPr lang="en-US" sz="2500">
                <a:solidFill>
                  <a:srgbClr val="000000"/>
                </a:solidFill>
                <a:latin typeface="Arimo"/>
              </a:rPr>
              <a:t>Congenital </a:t>
            </a:r>
          </a:p>
          <a:p>
            <a:pPr marL="539751" lvl="1" indent="-269876" algn="l">
              <a:lnSpc>
                <a:spcPts val="3000"/>
              </a:lnSpc>
              <a:buFont typeface="Arial"/>
              <a:buChar char="•"/>
            </a:pPr>
            <a:r>
              <a:rPr lang="en-US" sz="2500">
                <a:solidFill>
                  <a:srgbClr val="000000"/>
                </a:solidFill>
                <a:latin typeface="Arimo"/>
              </a:rPr>
              <a:t>Genetic</a:t>
            </a:r>
          </a:p>
          <a:p>
            <a:pPr marL="539751" lvl="1" indent="-269876" algn="l">
              <a:lnSpc>
                <a:spcPts val="3000"/>
              </a:lnSpc>
              <a:buFont typeface="Arial"/>
              <a:buChar char="•"/>
            </a:pPr>
            <a:r>
              <a:rPr lang="en-US" sz="2500">
                <a:solidFill>
                  <a:srgbClr val="000000"/>
                </a:solidFill>
                <a:latin typeface="Arimo"/>
              </a:rPr>
              <a:t>Acquired</a:t>
            </a:r>
          </a:p>
          <a:p>
            <a:pPr marL="1079502" lvl="2" indent="-359834" algn="l">
              <a:lnSpc>
                <a:spcPts val="3000"/>
              </a:lnSpc>
              <a:buFont typeface="Arial"/>
              <a:buChar char="⚬"/>
            </a:pPr>
            <a:r>
              <a:rPr lang="en-US" sz="2500">
                <a:solidFill>
                  <a:srgbClr val="000000"/>
                </a:solidFill>
                <a:latin typeface="Arimo"/>
              </a:rPr>
              <a:t>Sellar mass</a:t>
            </a:r>
          </a:p>
          <a:p>
            <a:pPr marL="1079502" lvl="2" indent="-359834" algn="l">
              <a:lnSpc>
                <a:spcPts val="3000"/>
              </a:lnSpc>
              <a:buFont typeface="Arial"/>
              <a:buChar char="⚬"/>
            </a:pPr>
            <a:r>
              <a:rPr lang="en-US" sz="2500">
                <a:solidFill>
                  <a:srgbClr val="000000"/>
                </a:solidFill>
                <a:latin typeface="Arimo"/>
              </a:rPr>
              <a:t>Infiltrative</a:t>
            </a:r>
          </a:p>
          <a:p>
            <a:pPr marL="1079502" lvl="2" indent="-359834" algn="l">
              <a:lnSpc>
                <a:spcPts val="3000"/>
              </a:lnSpc>
              <a:buFont typeface="Arial"/>
              <a:buChar char="⚬"/>
            </a:pPr>
            <a:r>
              <a:rPr lang="en-US" sz="2500">
                <a:solidFill>
                  <a:srgbClr val="000000"/>
                </a:solidFill>
                <a:latin typeface="Arimo"/>
              </a:rPr>
              <a:t>Autoimmune</a:t>
            </a:r>
          </a:p>
          <a:p>
            <a:pPr marL="1079502" lvl="2" indent="-359834" algn="l">
              <a:lnSpc>
                <a:spcPts val="3000"/>
              </a:lnSpc>
              <a:buFont typeface="Arial"/>
              <a:buChar char="⚬"/>
            </a:pPr>
            <a:r>
              <a:rPr lang="en-US" sz="2500">
                <a:solidFill>
                  <a:srgbClr val="000000"/>
                </a:solidFill>
                <a:latin typeface="Arimo"/>
              </a:rPr>
              <a:t>Traumatic brain injury</a:t>
            </a:r>
          </a:p>
        </p:txBody>
      </p:sp>
      <p:sp>
        <p:nvSpPr>
          <p:cNvPr id="5" name="TextBox 5"/>
          <p:cNvSpPr txBox="1"/>
          <p:nvPr/>
        </p:nvSpPr>
        <p:spPr>
          <a:xfrm>
            <a:off x="7253867" y="4012840"/>
            <a:ext cx="3571280" cy="314325"/>
          </a:xfrm>
          <a:prstGeom prst="rect">
            <a:avLst/>
          </a:prstGeom>
        </p:spPr>
        <p:txBody>
          <a:bodyPr lIns="0" tIns="0" rIns="0" bIns="0" rtlCol="0" anchor="t">
            <a:spAutoFit/>
          </a:bodyPr>
          <a:lstStyle/>
          <a:p>
            <a:pPr algn="ctr">
              <a:lnSpc>
                <a:spcPts val="2400"/>
              </a:lnSpc>
              <a:spcBef>
                <a:spcPct val="0"/>
              </a:spcBef>
            </a:pPr>
            <a:r>
              <a:rPr lang="en-US" sz="2000">
                <a:solidFill>
                  <a:srgbClr val="F05D60"/>
                </a:solidFill>
                <a:latin typeface="Arimo Bold"/>
              </a:rPr>
              <a:t>Tertiary Adrenal Insufficiency</a:t>
            </a:r>
          </a:p>
        </p:txBody>
      </p:sp>
      <p:sp>
        <p:nvSpPr>
          <p:cNvPr id="6" name="TextBox 6"/>
          <p:cNvSpPr txBox="1"/>
          <p:nvPr/>
        </p:nvSpPr>
        <p:spPr>
          <a:xfrm>
            <a:off x="6636687" y="6470239"/>
            <a:ext cx="3938290" cy="314325"/>
          </a:xfrm>
          <a:prstGeom prst="rect">
            <a:avLst/>
          </a:prstGeom>
        </p:spPr>
        <p:txBody>
          <a:bodyPr lIns="0" tIns="0" rIns="0" bIns="0" rtlCol="0" anchor="t">
            <a:spAutoFit/>
          </a:bodyPr>
          <a:lstStyle/>
          <a:p>
            <a:pPr algn="ctr">
              <a:lnSpc>
                <a:spcPts val="2400"/>
              </a:lnSpc>
              <a:spcBef>
                <a:spcPct val="0"/>
              </a:spcBef>
            </a:pPr>
            <a:r>
              <a:rPr lang="en-US" sz="2000">
                <a:solidFill>
                  <a:srgbClr val="58CCB0"/>
                </a:solidFill>
                <a:latin typeface="Arimo Bold"/>
              </a:rPr>
              <a:t>Secondary Adrenal Insufficiency</a:t>
            </a:r>
          </a:p>
        </p:txBody>
      </p:sp>
      <p:sp>
        <p:nvSpPr>
          <p:cNvPr id="7" name="AutoShape 7"/>
          <p:cNvSpPr/>
          <p:nvPr/>
        </p:nvSpPr>
        <p:spPr>
          <a:xfrm flipV="1">
            <a:off x="9039507" y="3182162"/>
            <a:ext cx="1535469" cy="840204"/>
          </a:xfrm>
          <a:prstGeom prst="line">
            <a:avLst/>
          </a:prstGeom>
          <a:ln w="38100" cap="flat">
            <a:solidFill>
              <a:srgbClr val="F05D60"/>
            </a:solidFill>
            <a:prstDash val="solid"/>
            <a:headEnd type="none" w="sm" len="sm"/>
            <a:tailEnd type="arrow" w="med" len="sm"/>
          </a:ln>
        </p:spPr>
        <p:txBody>
          <a:bodyPr/>
          <a:lstStyle/>
          <a:p>
            <a:endParaRPr lang="en-US"/>
          </a:p>
        </p:txBody>
      </p:sp>
      <p:sp>
        <p:nvSpPr>
          <p:cNvPr id="8" name="AutoShape 8"/>
          <p:cNvSpPr/>
          <p:nvPr/>
        </p:nvSpPr>
        <p:spPr>
          <a:xfrm flipV="1">
            <a:off x="8605832" y="5683768"/>
            <a:ext cx="1293538" cy="795996"/>
          </a:xfrm>
          <a:prstGeom prst="line">
            <a:avLst/>
          </a:prstGeom>
          <a:ln w="38100" cap="flat">
            <a:solidFill>
              <a:srgbClr val="58CCB0"/>
            </a:solidFill>
            <a:prstDash val="solid"/>
            <a:headEnd type="none" w="sm" len="sm"/>
            <a:tailEnd type="arrow" w="med" len="sm"/>
          </a:ln>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1" name="Group 50">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794" y="763257"/>
            <a:ext cx="7826936" cy="9359491"/>
            <a:chOff x="-19221" y="251144"/>
            <a:chExt cx="5217958" cy="6239661"/>
          </a:xfrm>
        </p:grpSpPr>
        <p:sp>
          <p:nvSpPr>
            <p:cNvPr id="52" name="Freeform: Shape 51">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TextBox 6">
            <a:extLst>
              <a:ext uri="{FF2B5EF4-FFF2-40B4-BE49-F238E27FC236}">
                <a16:creationId xmlns:a16="http://schemas.microsoft.com/office/drawing/2014/main" id="{2219A66D-EC76-655E-63DA-C640D5E9DE54}"/>
              </a:ext>
            </a:extLst>
          </p:cNvPr>
          <p:cNvSpPr txBox="1"/>
          <p:nvPr/>
        </p:nvSpPr>
        <p:spPr>
          <a:xfrm>
            <a:off x="960120" y="1864519"/>
            <a:ext cx="5783580" cy="655796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2"/>
                </a:solidFill>
                <a:latin typeface="+mj-lt"/>
                <a:ea typeface="+mj-ea"/>
                <a:cs typeface="+mj-cs"/>
              </a:rPr>
              <a:t>TREATMENT OF ADRENAL INSUFFICIENCY</a:t>
            </a:r>
          </a:p>
        </p:txBody>
      </p:sp>
      <p:sp>
        <p:nvSpPr>
          <p:cNvPr id="9" name="TextBox 8">
            <a:extLst>
              <a:ext uri="{FF2B5EF4-FFF2-40B4-BE49-F238E27FC236}">
                <a16:creationId xmlns:a16="http://schemas.microsoft.com/office/drawing/2014/main" id="{6FC33A30-C1CE-3560-5333-9B3D5F83B0B7}"/>
              </a:ext>
            </a:extLst>
          </p:cNvPr>
          <p:cNvSpPr txBox="1"/>
          <p:nvPr/>
        </p:nvSpPr>
        <p:spPr>
          <a:xfrm>
            <a:off x="9258300" y="1207008"/>
            <a:ext cx="7831836" cy="7845552"/>
          </a:xfrm>
          <a:prstGeom prst="rect">
            <a:avLst/>
          </a:prstGeom>
        </p:spPr>
        <p:txBody>
          <a:bodyPr vert="horz" lIns="91440" tIns="45720" rIns="91440" bIns="45720" rtlCol="0" anchor="ctr">
            <a:normAutofit/>
          </a:bodyPr>
          <a:lstStyle/>
          <a:p>
            <a:pPr marL="285750" marR="0" indent="-228600">
              <a:spcBef>
                <a:spcPts val="0"/>
              </a:spcBef>
              <a:spcAft>
                <a:spcPts val="800"/>
              </a:spcAft>
              <a:buFont typeface="Arial" panose="020B0604020202020204" pitchFamily="34" charset="0"/>
              <a:buChar char="•"/>
            </a:pPr>
            <a:r>
              <a:rPr lang="en-US" sz="2700" dirty="0">
                <a:solidFill>
                  <a:schemeClr val="tx2"/>
                </a:solidFill>
                <a:effectLst/>
              </a:rPr>
              <a:t>Treatment of adrenal insufficiency includes daily oral hydrocortisone replacement to mimic the body’s natural stress response. This is called a </a:t>
            </a:r>
            <a:r>
              <a:rPr lang="en-US" sz="2700" b="1" dirty="0">
                <a:solidFill>
                  <a:schemeClr val="tx2"/>
                </a:solidFill>
                <a:effectLst/>
              </a:rPr>
              <a:t>“maintenance dose” </a:t>
            </a:r>
            <a:r>
              <a:rPr lang="en-US" sz="2700" dirty="0">
                <a:solidFill>
                  <a:schemeClr val="tx2"/>
                </a:solidFill>
                <a:effectLst/>
              </a:rPr>
              <a:t>and is divided every 8 hours.</a:t>
            </a:r>
          </a:p>
          <a:p>
            <a:pPr marL="285750" marR="0" indent="-228600">
              <a:spcBef>
                <a:spcPts val="0"/>
              </a:spcBef>
              <a:spcAft>
                <a:spcPts val="800"/>
              </a:spcAft>
              <a:buFont typeface="Arial" panose="020B0604020202020204" pitchFamily="34" charset="0"/>
              <a:buChar char="•"/>
            </a:pPr>
            <a:endParaRPr lang="en-US" sz="2700" dirty="0">
              <a:solidFill>
                <a:schemeClr val="tx2"/>
              </a:solidFill>
              <a:effectLst/>
            </a:endParaRPr>
          </a:p>
          <a:p>
            <a:pPr marL="285750" marR="0" indent="-228600">
              <a:spcBef>
                <a:spcPts val="0"/>
              </a:spcBef>
              <a:spcAft>
                <a:spcPts val="800"/>
              </a:spcAft>
              <a:buFont typeface="Arial" panose="020B0604020202020204" pitchFamily="34" charset="0"/>
              <a:buChar char="•"/>
            </a:pPr>
            <a:r>
              <a:rPr lang="en-US" sz="2700" dirty="0">
                <a:solidFill>
                  <a:schemeClr val="tx2"/>
                </a:solidFill>
                <a:effectLst/>
              </a:rPr>
              <a:t>During times of fever, vomiting/diarrhea, trauma (i.e., broken bone), or surgery, children with adrenal insufficiency will need a </a:t>
            </a:r>
            <a:r>
              <a:rPr lang="en-US" sz="2700" b="1" dirty="0">
                <a:solidFill>
                  <a:schemeClr val="tx2"/>
                </a:solidFill>
                <a:effectLst/>
              </a:rPr>
              <a:t>“stress dose.” </a:t>
            </a:r>
            <a:r>
              <a:rPr lang="en-US" sz="2700" dirty="0">
                <a:solidFill>
                  <a:schemeClr val="tx2"/>
                </a:solidFill>
                <a:effectLst/>
              </a:rPr>
              <a:t>This is typically double or triple the maintenance dose, depending on the severity. </a:t>
            </a:r>
          </a:p>
          <a:p>
            <a:pPr marL="285750" marR="0" indent="-228600">
              <a:spcBef>
                <a:spcPts val="0"/>
              </a:spcBef>
              <a:spcAft>
                <a:spcPts val="800"/>
              </a:spcAft>
              <a:buFont typeface="Arial" panose="020B0604020202020204" pitchFamily="34" charset="0"/>
              <a:buChar char="•"/>
            </a:pPr>
            <a:endParaRPr lang="en-US" sz="2700" dirty="0">
              <a:solidFill>
                <a:schemeClr val="tx2"/>
              </a:solidFill>
              <a:effectLst/>
            </a:endParaRPr>
          </a:p>
          <a:p>
            <a:pPr marL="285750" marR="0" indent="-228600">
              <a:spcBef>
                <a:spcPts val="0"/>
              </a:spcBef>
              <a:spcAft>
                <a:spcPts val="800"/>
              </a:spcAft>
              <a:buFont typeface="Arial" panose="020B0604020202020204" pitchFamily="34" charset="0"/>
              <a:buChar char="•"/>
            </a:pPr>
            <a:r>
              <a:rPr lang="en-US" sz="2700" dirty="0">
                <a:solidFill>
                  <a:schemeClr val="tx2"/>
                </a:solidFill>
                <a:effectLst/>
              </a:rPr>
              <a:t>Patients who are also deficient in aldosterone will require replacement with daily oral fludrocortisone. The fludrocortisone dose does not change with stress dosing.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1"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4" y="0"/>
            <a:ext cx="4253036" cy="2221255"/>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6" y="9173251"/>
            <a:ext cx="2241769"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hart with numbers and a few different types of medication&#10;&#10;Description automatically generated with medium confidence">
            <a:extLst>
              <a:ext uri="{FF2B5EF4-FFF2-40B4-BE49-F238E27FC236}">
                <a16:creationId xmlns:a16="http://schemas.microsoft.com/office/drawing/2014/main" id="{F1257D5F-DB43-0D8E-D692-47F79AEF9F61}"/>
              </a:ext>
            </a:extLst>
          </p:cNvPr>
          <p:cNvPicPr>
            <a:picLocks noChangeAspect="1"/>
          </p:cNvPicPr>
          <p:nvPr/>
        </p:nvPicPr>
        <p:blipFill>
          <a:blip r:embed="rId3"/>
          <a:stretch>
            <a:fillRect/>
          </a:stretch>
        </p:blipFill>
        <p:spPr>
          <a:xfrm>
            <a:off x="3405844" y="817222"/>
            <a:ext cx="10888076" cy="8356598"/>
          </a:xfrm>
          <a:prstGeom prst="rect">
            <a:avLst/>
          </a:prstGeom>
          <a:solidFill>
            <a:srgbClr val="FFFFFF"/>
          </a:solidFill>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0" y="9679714"/>
            <a:ext cx="1222354"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A50A986-8DF9-8FE5-96FF-4FB70FA1DAF7}"/>
              </a:ext>
            </a:extLst>
          </p:cNvPr>
          <p:cNvSpPr/>
          <p:nvPr/>
        </p:nvSpPr>
        <p:spPr>
          <a:xfrm>
            <a:off x="3657600" y="3162300"/>
            <a:ext cx="10287000" cy="609600"/>
          </a:xfrm>
          <a:prstGeom prst="rect">
            <a:avLst/>
          </a:prstGeom>
          <a:solidFill>
            <a:srgbClr val="FFFF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pic>
        <p:nvPicPr>
          <p:cNvPr id="4" name="Picture 3">
            <a:extLst>
              <a:ext uri="{FF2B5EF4-FFF2-40B4-BE49-F238E27FC236}">
                <a16:creationId xmlns:a16="http://schemas.microsoft.com/office/drawing/2014/main" id="{D45690E4-435A-6877-4F9B-97FD79AC29F2}"/>
              </a:ext>
            </a:extLst>
          </p:cNvPr>
          <p:cNvPicPr>
            <a:picLocks noChangeAspect="1"/>
          </p:cNvPicPr>
          <p:nvPr/>
        </p:nvPicPr>
        <p:blipFill>
          <a:blip r:embed="rId4"/>
          <a:stretch>
            <a:fillRect/>
          </a:stretch>
        </p:blipFill>
        <p:spPr>
          <a:xfrm>
            <a:off x="3657600" y="4589122"/>
            <a:ext cx="10287000" cy="342613"/>
          </a:xfrm>
          <a:prstGeom prst="rect">
            <a:avLst/>
          </a:prstGeom>
        </p:spPr>
      </p:pic>
      <p:pic>
        <p:nvPicPr>
          <p:cNvPr id="5" name="Picture 4">
            <a:extLst>
              <a:ext uri="{FF2B5EF4-FFF2-40B4-BE49-F238E27FC236}">
                <a16:creationId xmlns:a16="http://schemas.microsoft.com/office/drawing/2014/main" id="{BB0B22FD-96F1-C807-914F-40469BA57E84}"/>
              </a:ext>
            </a:extLst>
          </p:cNvPr>
          <p:cNvPicPr>
            <a:picLocks noChangeAspect="1"/>
          </p:cNvPicPr>
          <p:nvPr/>
        </p:nvPicPr>
        <p:blipFill>
          <a:blip r:embed="rId4"/>
          <a:stretch>
            <a:fillRect/>
          </a:stretch>
        </p:blipFill>
        <p:spPr>
          <a:xfrm>
            <a:off x="3711650" y="6515101"/>
            <a:ext cx="10232950" cy="380999"/>
          </a:xfrm>
          <a:prstGeom prst="rect">
            <a:avLst/>
          </a:prstGeom>
        </p:spPr>
      </p:pic>
    </p:spTree>
    <p:extLst>
      <p:ext uri="{BB962C8B-B14F-4D97-AF65-F5344CB8AC3E}">
        <p14:creationId xmlns:p14="http://schemas.microsoft.com/office/powerpoint/2010/main" val="322367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851314620"/>
              </p:ext>
            </p:extLst>
          </p:nvPr>
        </p:nvGraphicFramePr>
        <p:xfrm>
          <a:off x="1780931" y="4142817"/>
          <a:ext cx="14726137" cy="4076700"/>
        </p:xfrm>
        <a:graphic>
          <a:graphicData uri="http://schemas.openxmlformats.org/drawingml/2006/table">
            <a:tbl>
              <a:tblPr/>
              <a:tblGrid>
                <a:gridCol w="1027338">
                  <a:extLst>
                    <a:ext uri="{9D8B030D-6E8A-4147-A177-3AD203B41FA5}">
                      <a16:colId xmlns:a16="http://schemas.microsoft.com/office/drawing/2014/main" val="20000"/>
                    </a:ext>
                  </a:extLst>
                </a:gridCol>
                <a:gridCol w="13698799">
                  <a:extLst>
                    <a:ext uri="{9D8B030D-6E8A-4147-A177-3AD203B41FA5}">
                      <a16:colId xmlns:a16="http://schemas.microsoft.com/office/drawing/2014/main" val="20001"/>
                    </a:ext>
                  </a:extLst>
                </a:gridCol>
              </a:tblGrid>
              <a:tr h="1057299">
                <a:tc>
                  <a:txBody>
                    <a:bodyPr/>
                    <a:lstStyle/>
                    <a:p>
                      <a:pPr marL="0" lvl="0" indent="0" algn="ctr">
                        <a:lnSpc>
                          <a:spcPts val="3505"/>
                        </a:lnSpc>
                        <a:spcBef>
                          <a:spcPct val="0"/>
                        </a:spcBef>
                        <a:defRPr/>
                      </a:pPr>
                      <a:r>
                        <a:rPr lang="en-US" sz="2970">
                          <a:solidFill>
                            <a:srgbClr val="FFFFFF"/>
                          </a:solidFill>
                          <a:latin typeface="Nunito Ultra-Bold"/>
                        </a:rPr>
                        <a:t>1</a:t>
                      </a:r>
                      <a:endParaRPr lang="en-US" sz="110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6FB429"/>
                    </a:solidFill>
                  </a:tcPr>
                </a:tc>
                <a:tc>
                  <a:txBody>
                    <a:bodyPr/>
                    <a:lstStyle/>
                    <a:p>
                      <a:pPr marL="0" lvl="0" indent="0" algn="l">
                        <a:lnSpc>
                          <a:spcPts val="3151"/>
                        </a:lnSpc>
                        <a:spcBef>
                          <a:spcPct val="0"/>
                        </a:spcBef>
                        <a:defRPr/>
                      </a:pPr>
                      <a:r>
                        <a:rPr lang="en-US" sz="2670">
                          <a:solidFill>
                            <a:srgbClr val="3E3E3E"/>
                          </a:solidFill>
                          <a:latin typeface="Nunito Ultra-Bold"/>
                        </a:rPr>
                        <a:t>Describe adrenal gland function.</a:t>
                      </a:r>
                      <a:endParaRPr lang="en-US" sz="110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006467">
                <a:tc>
                  <a:txBody>
                    <a:bodyPr/>
                    <a:lstStyle/>
                    <a:p>
                      <a:pPr marL="0" lvl="0" indent="0" algn="ctr">
                        <a:lnSpc>
                          <a:spcPts val="3151"/>
                        </a:lnSpc>
                        <a:spcBef>
                          <a:spcPct val="0"/>
                        </a:spcBef>
                        <a:defRPr/>
                      </a:pPr>
                      <a:r>
                        <a:rPr lang="en-US" sz="2670">
                          <a:solidFill>
                            <a:srgbClr val="FFFFFF"/>
                          </a:solidFill>
                          <a:latin typeface="Nunito Ultra-Bold"/>
                        </a:rPr>
                        <a:t>2</a:t>
                      </a:r>
                      <a:endParaRPr lang="en-US" sz="110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6FB429"/>
                    </a:solidFill>
                  </a:tcPr>
                </a:tc>
                <a:tc>
                  <a:txBody>
                    <a:bodyPr/>
                    <a:lstStyle/>
                    <a:p>
                      <a:pPr marL="0" lvl="0" indent="0" algn="l">
                        <a:lnSpc>
                          <a:spcPts val="3151"/>
                        </a:lnSpc>
                        <a:spcBef>
                          <a:spcPct val="0"/>
                        </a:spcBef>
                        <a:defRPr/>
                      </a:pPr>
                      <a:r>
                        <a:rPr lang="en-US" sz="2670">
                          <a:solidFill>
                            <a:srgbClr val="3E3E3E"/>
                          </a:solidFill>
                          <a:latin typeface="Nunito Ultra-Bold"/>
                        </a:rPr>
                        <a:t>Recall adrenal pathophysiology and pharmacology.</a:t>
                      </a:r>
                      <a:endParaRPr lang="en-US" sz="110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006467">
                <a:tc>
                  <a:txBody>
                    <a:bodyPr/>
                    <a:lstStyle/>
                    <a:p>
                      <a:pPr marL="0" lvl="0" indent="0" algn="ctr">
                        <a:lnSpc>
                          <a:spcPts val="3151"/>
                        </a:lnSpc>
                        <a:spcBef>
                          <a:spcPct val="0"/>
                        </a:spcBef>
                        <a:defRPr/>
                      </a:pPr>
                      <a:r>
                        <a:rPr lang="en-US" sz="2670">
                          <a:solidFill>
                            <a:srgbClr val="FFFFFF"/>
                          </a:solidFill>
                          <a:latin typeface="Nunito Ultra-Bold"/>
                        </a:rPr>
                        <a:t>3</a:t>
                      </a:r>
                      <a:endParaRPr lang="en-US" sz="110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6FB429"/>
                    </a:solidFill>
                  </a:tcPr>
                </a:tc>
                <a:tc>
                  <a:txBody>
                    <a:bodyPr/>
                    <a:lstStyle/>
                    <a:p>
                      <a:pPr marL="0" lvl="0" indent="0" algn="l">
                        <a:lnSpc>
                          <a:spcPts val="3151"/>
                        </a:lnSpc>
                        <a:spcBef>
                          <a:spcPct val="0"/>
                        </a:spcBef>
                        <a:defRPr/>
                      </a:pPr>
                      <a:r>
                        <a:rPr lang="en-US" sz="2670" dirty="0">
                          <a:solidFill>
                            <a:srgbClr val="3E3E3E"/>
                          </a:solidFill>
                          <a:latin typeface="Nunito Ultra-Bold"/>
                        </a:rPr>
                        <a:t>Manage adrenal insufficiency appropriately.</a:t>
                      </a:r>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006467">
                <a:tc>
                  <a:txBody>
                    <a:bodyPr/>
                    <a:lstStyle/>
                    <a:p>
                      <a:pPr marL="0" lvl="0" indent="0" algn="ctr">
                        <a:lnSpc>
                          <a:spcPts val="3151"/>
                        </a:lnSpc>
                        <a:spcBef>
                          <a:spcPct val="0"/>
                        </a:spcBef>
                        <a:defRPr/>
                      </a:pPr>
                      <a:r>
                        <a:rPr lang="en-US" sz="2670">
                          <a:solidFill>
                            <a:srgbClr val="FFFFFF"/>
                          </a:solidFill>
                          <a:latin typeface="Nunito Ultra-Bold"/>
                        </a:rPr>
                        <a:t>4</a:t>
                      </a:r>
                      <a:endParaRPr lang="en-US" sz="110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6FB429"/>
                    </a:solidFill>
                  </a:tcPr>
                </a:tc>
                <a:tc>
                  <a:txBody>
                    <a:bodyPr/>
                    <a:lstStyle/>
                    <a:p>
                      <a:pPr marL="0" lvl="0" indent="0" algn="l">
                        <a:lnSpc>
                          <a:spcPts val="3151"/>
                        </a:lnSpc>
                        <a:spcBef>
                          <a:spcPct val="0"/>
                        </a:spcBef>
                        <a:defRPr/>
                      </a:pPr>
                      <a:r>
                        <a:rPr lang="en-US" sz="2670" dirty="0">
                          <a:solidFill>
                            <a:srgbClr val="3E3E3E"/>
                          </a:solidFill>
                          <a:latin typeface="Nunito Ultra-Bold"/>
                        </a:rPr>
                        <a:t>Dose and administer Solu-</a:t>
                      </a:r>
                      <a:r>
                        <a:rPr lang="en-US" sz="2670" dirty="0" err="1">
                          <a:solidFill>
                            <a:srgbClr val="3E3E3E"/>
                          </a:solidFill>
                          <a:latin typeface="Nunito Ultra-Bold"/>
                        </a:rPr>
                        <a:t>Cortef</a:t>
                      </a:r>
                      <a:r>
                        <a:rPr lang="en-US" sz="2670" dirty="0">
                          <a:solidFill>
                            <a:srgbClr val="3E3E3E"/>
                          </a:solidFill>
                          <a:latin typeface="Nunito Ultra-Bold"/>
                        </a:rPr>
                        <a:t> emergency injection for adrenal crisis events.</a:t>
                      </a:r>
                      <a:endParaRPr lang="en-US" sz="1100" dirty="0"/>
                    </a:p>
                  </a:txBody>
                  <a:tcPr marL="190500" marR="190500" marT="190500" marB="190500" anchor="ctr">
                    <a:lnL w="0" cap="flat" cmpd="sng" algn="ctr">
                      <a:solidFill>
                        <a:srgbClr val="FFFFFF"/>
                      </a:solidFill>
                      <a:prstDash val="solid"/>
                      <a:round/>
                      <a:headEnd type="none" w="med" len="med"/>
                      <a:tailEnd type="none" w="med" len="med"/>
                    </a:lnL>
                    <a:lnR w="0"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3"/>
          <p:cNvSpPr txBox="1"/>
          <p:nvPr/>
        </p:nvSpPr>
        <p:spPr>
          <a:xfrm>
            <a:off x="1378019" y="861322"/>
            <a:ext cx="7461181" cy="1504316"/>
          </a:xfrm>
          <a:prstGeom prst="rect">
            <a:avLst/>
          </a:prstGeom>
        </p:spPr>
        <p:txBody>
          <a:bodyPr lIns="0" tIns="0" rIns="0" bIns="0" rtlCol="0" anchor="t">
            <a:spAutoFit/>
          </a:bodyPr>
          <a:lstStyle/>
          <a:p>
            <a:pPr marL="0" lvl="0" indent="0" algn="r">
              <a:lnSpc>
                <a:spcPts val="11330"/>
              </a:lnSpc>
              <a:spcBef>
                <a:spcPct val="0"/>
              </a:spcBef>
            </a:pPr>
            <a:r>
              <a:rPr lang="en-US" sz="11000">
                <a:solidFill>
                  <a:srgbClr val="A01EAB"/>
                </a:solidFill>
                <a:latin typeface="Nunito Heavy"/>
              </a:rPr>
              <a:t>Objectives</a:t>
            </a:r>
          </a:p>
        </p:txBody>
      </p:sp>
      <p:sp>
        <p:nvSpPr>
          <p:cNvPr id="4" name="TextBox 4"/>
          <p:cNvSpPr txBox="1"/>
          <p:nvPr/>
        </p:nvSpPr>
        <p:spPr>
          <a:xfrm>
            <a:off x="9504483" y="1269246"/>
            <a:ext cx="5859037" cy="838200"/>
          </a:xfrm>
          <a:prstGeom prst="rect">
            <a:avLst/>
          </a:prstGeom>
        </p:spPr>
        <p:txBody>
          <a:bodyPr lIns="0" tIns="0" rIns="0" bIns="0" rtlCol="0" anchor="t">
            <a:spAutoFit/>
          </a:bodyPr>
          <a:lstStyle/>
          <a:p>
            <a:pPr algn="l">
              <a:lnSpc>
                <a:spcPts val="3240"/>
              </a:lnSpc>
              <a:spcBef>
                <a:spcPct val="0"/>
              </a:spcBef>
            </a:pPr>
            <a:r>
              <a:rPr lang="en-US" sz="2700">
                <a:solidFill>
                  <a:srgbClr val="A01EAB"/>
                </a:solidFill>
                <a:latin typeface="Arimo"/>
              </a:rPr>
              <a:t>After completion of this training, the learner will be able to: </a:t>
            </a:r>
          </a:p>
        </p:txBody>
      </p:sp>
      <p:sp>
        <p:nvSpPr>
          <p:cNvPr id="5" name="AutoShape 5"/>
          <p:cNvSpPr/>
          <p:nvPr/>
        </p:nvSpPr>
        <p:spPr>
          <a:xfrm>
            <a:off x="9172574" y="588864"/>
            <a:ext cx="0" cy="2050194"/>
          </a:xfrm>
          <a:prstGeom prst="line">
            <a:avLst/>
          </a:prstGeom>
          <a:ln w="38100"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288" y="-14288"/>
            <a:ext cx="18316575" cy="10314753"/>
            <a:chOff x="0" y="0"/>
            <a:chExt cx="24422100" cy="13753004"/>
          </a:xfrm>
        </p:grpSpPr>
        <p:sp>
          <p:nvSpPr>
            <p:cNvPr id="3" name="Freeform 3"/>
            <p:cNvSpPr/>
            <p:nvPr/>
          </p:nvSpPr>
          <p:spPr>
            <a:xfrm>
              <a:off x="19050" y="19050"/>
              <a:ext cx="24384000" cy="13714857"/>
            </a:xfrm>
            <a:custGeom>
              <a:avLst/>
              <a:gdLst/>
              <a:ahLst/>
              <a:cxnLst/>
              <a:rect l="l" t="t" r="r" b="b"/>
              <a:pathLst>
                <a:path w="24384000" h="13714857">
                  <a:moveTo>
                    <a:pt x="0" y="0"/>
                  </a:moveTo>
                  <a:lnTo>
                    <a:pt x="24384000" y="0"/>
                  </a:lnTo>
                  <a:lnTo>
                    <a:pt x="24384000" y="13714857"/>
                  </a:lnTo>
                  <a:lnTo>
                    <a:pt x="0" y="13714857"/>
                  </a:lnTo>
                  <a:close/>
                </a:path>
              </a:pathLst>
            </a:custGeom>
            <a:solidFill>
              <a:srgbClr val="404040"/>
            </a:solidFill>
          </p:spPr>
          <p:txBody>
            <a:bodyPr/>
            <a:lstStyle/>
            <a:p>
              <a:endParaRPr lang="en-US"/>
            </a:p>
          </p:txBody>
        </p:sp>
        <p:sp>
          <p:nvSpPr>
            <p:cNvPr id="4" name="Freeform 4"/>
            <p:cNvSpPr/>
            <p:nvPr/>
          </p:nvSpPr>
          <p:spPr>
            <a:xfrm>
              <a:off x="0" y="0"/>
              <a:ext cx="24422100" cy="13752957"/>
            </a:xfrm>
            <a:custGeom>
              <a:avLst/>
              <a:gdLst/>
              <a:ahLst/>
              <a:cxnLst/>
              <a:rect l="l" t="t" r="r" b="b"/>
              <a:pathLst>
                <a:path w="24422100" h="13752957">
                  <a:moveTo>
                    <a:pt x="19050" y="0"/>
                  </a:moveTo>
                  <a:lnTo>
                    <a:pt x="24403050" y="0"/>
                  </a:lnTo>
                  <a:cubicBezTo>
                    <a:pt x="24413590" y="0"/>
                    <a:pt x="24422100" y="8509"/>
                    <a:pt x="24422100" y="19050"/>
                  </a:cubicBezTo>
                  <a:lnTo>
                    <a:pt x="24422100" y="13733907"/>
                  </a:lnTo>
                  <a:cubicBezTo>
                    <a:pt x="24422100" y="13744448"/>
                    <a:pt x="24413590" y="13752957"/>
                    <a:pt x="24403050" y="13752957"/>
                  </a:cubicBezTo>
                  <a:lnTo>
                    <a:pt x="19050" y="13752957"/>
                  </a:lnTo>
                  <a:cubicBezTo>
                    <a:pt x="8509" y="13752957"/>
                    <a:pt x="0" y="13744448"/>
                    <a:pt x="0" y="13733907"/>
                  </a:cubicBezTo>
                  <a:lnTo>
                    <a:pt x="0" y="19050"/>
                  </a:lnTo>
                  <a:cubicBezTo>
                    <a:pt x="0" y="8509"/>
                    <a:pt x="8509" y="0"/>
                    <a:pt x="19050" y="0"/>
                  </a:cubicBezTo>
                  <a:moveTo>
                    <a:pt x="19050" y="38100"/>
                  </a:moveTo>
                  <a:lnTo>
                    <a:pt x="19050" y="19050"/>
                  </a:lnTo>
                  <a:lnTo>
                    <a:pt x="38100" y="19050"/>
                  </a:lnTo>
                  <a:lnTo>
                    <a:pt x="38100" y="13733907"/>
                  </a:lnTo>
                  <a:lnTo>
                    <a:pt x="19050" y="13733907"/>
                  </a:lnTo>
                  <a:lnTo>
                    <a:pt x="19050" y="13714857"/>
                  </a:lnTo>
                  <a:lnTo>
                    <a:pt x="24403050" y="13714857"/>
                  </a:lnTo>
                  <a:lnTo>
                    <a:pt x="24403050" y="13733907"/>
                  </a:lnTo>
                  <a:lnTo>
                    <a:pt x="24384000" y="13733907"/>
                  </a:lnTo>
                  <a:lnTo>
                    <a:pt x="24384000" y="19050"/>
                  </a:lnTo>
                  <a:lnTo>
                    <a:pt x="24403050" y="19050"/>
                  </a:lnTo>
                  <a:lnTo>
                    <a:pt x="24403050" y="38100"/>
                  </a:lnTo>
                  <a:lnTo>
                    <a:pt x="19050" y="38100"/>
                  </a:lnTo>
                  <a:close/>
                </a:path>
              </a:pathLst>
            </a:custGeom>
            <a:solidFill>
              <a:srgbClr val="0C445E"/>
            </a:solidFill>
          </p:spPr>
          <p:txBody>
            <a:bodyPr/>
            <a:lstStyle/>
            <a:p>
              <a:endParaRPr lang="en-US"/>
            </a:p>
          </p:txBody>
        </p:sp>
      </p:grpSp>
      <p:sp>
        <p:nvSpPr>
          <p:cNvPr id="5" name="TextBox 5"/>
          <p:cNvSpPr txBox="1"/>
          <p:nvPr/>
        </p:nvSpPr>
        <p:spPr>
          <a:xfrm>
            <a:off x="1010364" y="6369971"/>
            <a:ext cx="8897457" cy="967359"/>
          </a:xfrm>
          <a:prstGeom prst="rect">
            <a:avLst/>
          </a:prstGeom>
        </p:spPr>
        <p:txBody>
          <a:bodyPr lIns="0" tIns="0" rIns="0" bIns="0" rtlCol="0" anchor="t">
            <a:spAutoFit/>
          </a:bodyPr>
          <a:lstStyle/>
          <a:p>
            <a:pPr algn="l">
              <a:lnSpc>
                <a:spcPts val="7128"/>
              </a:lnSpc>
            </a:pPr>
            <a:r>
              <a:rPr lang="en-US" sz="6600">
                <a:solidFill>
                  <a:srgbClr val="FFFFFF"/>
                </a:solidFill>
                <a:latin typeface="Arimo"/>
              </a:rPr>
              <a:t>Oral Stress Dosing</a:t>
            </a:r>
          </a:p>
        </p:txBody>
      </p:sp>
      <p:grpSp>
        <p:nvGrpSpPr>
          <p:cNvPr id="6" name="Group 6"/>
          <p:cNvGrpSpPr/>
          <p:nvPr/>
        </p:nvGrpSpPr>
        <p:grpSpPr>
          <a:xfrm>
            <a:off x="5214298" y="822"/>
            <a:ext cx="6524628" cy="4714334"/>
            <a:chOff x="0" y="0"/>
            <a:chExt cx="8699504" cy="6285778"/>
          </a:xfrm>
        </p:grpSpPr>
        <p:sp>
          <p:nvSpPr>
            <p:cNvPr id="7" name="Freeform 7"/>
            <p:cNvSpPr/>
            <p:nvPr/>
          </p:nvSpPr>
          <p:spPr>
            <a:xfrm>
              <a:off x="0" y="0"/>
              <a:ext cx="8699500" cy="6285738"/>
            </a:xfrm>
            <a:custGeom>
              <a:avLst/>
              <a:gdLst/>
              <a:ahLst/>
              <a:cxnLst/>
              <a:rect l="l" t="t" r="r" b="b"/>
              <a:pathLst>
                <a:path w="8699500" h="6285738">
                  <a:moveTo>
                    <a:pt x="458851" y="0"/>
                  </a:moveTo>
                  <a:lnTo>
                    <a:pt x="8240649" y="0"/>
                  </a:lnTo>
                  <a:lnTo>
                    <a:pt x="8357616" y="242951"/>
                  </a:lnTo>
                  <a:cubicBezTo>
                    <a:pt x="8577834" y="763270"/>
                    <a:pt x="8699500" y="1335405"/>
                    <a:pt x="8699500" y="1935988"/>
                  </a:cubicBezTo>
                  <a:cubicBezTo>
                    <a:pt x="8699500" y="4338320"/>
                    <a:pt x="6752082" y="6285738"/>
                    <a:pt x="4349750" y="6285738"/>
                  </a:cubicBezTo>
                  <a:cubicBezTo>
                    <a:pt x="1947418" y="6285738"/>
                    <a:pt x="0" y="4338320"/>
                    <a:pt x="0" y="1935988"/>
                  </a:cubicBezTo>
                  <a:cubicBezTo>
                    <a:pt x="0" y="1335405"/>
                    <a:pt x="121666" y="763270"/>
                    <a:pt x="341884" y="242951"/>
                  </a:cubicBezTo>
                  <a:close/>
                </a:path>
              </a:pathLst>
            </a:custGeom>
            <a:solidFill>
              <a:srgbClr val="FFFFFF">
                <a:alpha val="80000"/>
              </a:srgbClr>
            </a:solidFill>
          </p:spPr>
          <p:txBody>
            <a:bodyPr/>
            <a:lstStyle/>
            <a:p>
              <a:endParaRPr lang="en-US"/>
            </a:p>
          </p:txBody>
        </p:sp>
      </p:grpSp>
      <p:grpSp>
        <p:nvGrpSpPr>
          <p:cNvPr id="8" name="Group 8"/>
          <p:cNvGrpSpPr/>
          <p:nvPr/>
        </p:nvGrpSpPr>
        <p:grpSpPr>
          <a:xfrm>
            <a:off x="11480638" y="2132034"/>
            <a:ext cx="6807362" cy="8154966"/>
            <a:chOff x="0" y="0"/>
            <a:chExt cx="9076482" cy="10873288"/>
          </a:xfrm>
        </p:grpSpPr>
        <p:sp>
          <p:nvSpPr>
            <p:cNvPr id="9" name="Freeform 9"/>
            <p:cNvSpPr/>
            <p:nvPr/>
          </p:nvSpPr>
          <p:spPr>
            <a:xfrm>
              <a:off x="0" y="0"/>
              <a:ext cx="9076436" cy="10873232"/>
            </a:xfrm>
            <a:custGeom>
              <a:avLst/>
              <a:gdLst/>
              <a:ahLst/>
              <a:cxnLst/>
              <a:rect l="l" t="t" r="r" b="b"/>
              <a:pathLst>
                <a:path w="9076436" h="10873232">
                  <a:moveTo>
                    <a:pt x="6169279" y="0"/>
                  </a:moveTo>
                  <a:cubicBezTo>
                    <a:pt x="7021068" y="0"/>
                    <a:pt x="7832598" y="172593"/>
                    <a:pt x="8570595" y="484759"/>
                  </a:cubicBezTo>
                  <a:lnTo>
                    <a:pt x="9076436" y="728472"/>
                  </a:lnTo>
                  <a:lnTo>
                    <a:pt x="9076436" y="10873232"/>
                  </a:lnTo>
                  <a:lnTo>
                    <a:pt x="2182876" y="10873232"/>
                  </a:lnTo>
                  <a:lnTo>
                    <a:pt x="1806956" y="10531602"/>
                  </a:lnTo>
                  <a:cubicBezTo>
                    <a:pt x="690499" y="9415272"/>
                    <a:pt x="0" y="7872857"/>
                    <a:pt x="0" y="6169279"/>
                  </a:cubicBezTo>
                  <a:cubicBezTo>
                    <a:pt x="0" y="2762123"/>
                    <a:pt x="2762123" y="0"/>
                    <a:pt x="6169279" y="0"/>
                  </a:cubicBezTo>
                  <a:close/>
                </a:path>
              </a:pathLst>
            </a:custGeom>
            <a:solidFill>
              <a:srgbClr val="FFFFFF">
                <a:alpha val="80000"/>
              </a:srgbClr>
            </a:solidFill>
          </p:spPr>
          <p:txBody>
            <a:bodyPr/>
            <a:lstStyle/>
            <a:p>
              <a:endParaRPr lang="en-US"/>
            </a:p>
          </p:txBody>
        </p:sp>
      </p:grpSp>
      <p:grpSp>
        <p:nvGrpSpPr>
          <p:cNvPr id="10" name="Group 10"/>
          <p:cNvGrpSpPr/>
          <p:nvPr/>
        </p:nvGrpSpPr>
        <p:grpSpPr>
          <a:xfrm>
            <a:off x="5459092" y="0"/>
            <a:ext cx="6035040" cy="4470360"/>
            <a:chOff x="0" y="0"/>
            <a:chExt cx="8046720" cy="5960480"/>
          </a:xfrm>
        </p:grpSpPr>
        <p:sp>
          <p:nvSpPr>
            <p:cNvPr id="11" name="Freeform 11"/>
            <p:cNvSpPr/>
            <p:nvPr/>
          </p:nvSpPr>
          <p:spPr>
            <a:xfrm>
              <a:off x="0" y="0"/>
              <a:ext cx="8046847" cy="5960491"/>
            </a:xfrm>
            <a:custGeom>
              <a:avLst/>
              <a:gdLst/>
              <a:ahLst/>
              <a:cxnLst/>
              <a:rect l="l" t="t" r="r" b="b"/>
              <a:pathLst>
                <a:path w="8046847" h="5960491">
                  <a:moveTo>
                    <a:pt x="497332" y="0"/>
                  </a:moveTo>
                  <a:lnTo>
                    <a:pt x="7549388" y="0"/>
                  </a:lnTo>
                  <a:lnTo>
                    <a:pt x="7561199" y="19304"/>
                  </a:lnTo>
                  <a:cubicBezTo>
                    <a:pt x="7870825" y="589407"/>
                    <a:pt x="8046847" y="1242695"/>
                    <a:pt x="8046847" y="1937131"/>
                  </a:cubicBezTo>
                  <a:cubicBezTo>
                    <a:pt x="8046847" y="4159123"/>
                    <a:pt x="6245479" y="5960491"/>
                    <a:pt x="4023487" y="5960491"/>
                  </a:cubicBezTo>
                  <a:cubicBezTo>
                    <a:pt x="1801495" y="5960491"/>
                    <a:pt x="0" y="4159123"/>
                    <a:pt x="0" y="1937131"/>
                  </a:cubicBezTo>
                  <a:cubicBezTo>
                    <a:pt x="0" y="1242695"/>
                    <a:pt x="175895" y="589407"/>
                    <a:pt x="485648" y="19304"/>
                  </a:cubicBezTo>
                  <a:close/>
                </a:path>
              </a:pathLst>
            </a:custGeom>
            <a:solidFill>
              <a:srgbClr val="FFFFFF"/>
            </a:solidFill>
          </p:spPr>
          <p:txBody>
            <a:bodyPr/>
            <a:lstStyle/>
            <a:p>
              <a:endParaRPr lang="en-US"/>
            </a:p>
          </p:txBody>
        </p:sp>
      </p:grpSp>
      <p:sp>
        <p:nvSpPr>
          <p:cNvPr id="12" name="TextBox 12"/>
          <p:cNvSpPr txBox="1"/>
          <p:nvPr/>
        </p:nvSpPr>
        <p:spPr>
          <a:xfrm>
            <a:off x="5781136" y="206854"/>
            <a:ext cx="5295315" cy="3314700"/>
          </a:xfrm>
          <a:prstGeom prst="rect">
            <a:avLst/>
          </a:prstGeom>
        </p:spPr>
        <p:txBody>
          <a:bodyPr lIns="0" tIns="0" rIns="0" bIns="0" rtlCol="0" anchor="t">
            <a:spAutoFit/>
          </a:bodyPr>
          <a:lstStyle/>
          <a:p>
            <a:pPr algn="ctr">
              <a:lnSpc>
                <a:spcPts val="4320"/>
              </a:lnSpc>
            </a:pPr>
            <a:r>
              <a:rPr lang="en-US" sz="3600" dirty="0">
                <a:solidFill>
                  <a:srgbClr val="A02B93"/>
                </a:solidFill>
                <a:latin typeface="Arimo Bold"/>
              </a:rPr>
              <a:t>When?</a:t>
            </a:r>
          </a:p>
          <a:p>
            <a:pPr algn="ctr">
              <a:lnSpc>
                <a:spcPts val="3600"/>
              </a:lnSpc>
            </a:pPr>
            <a:endParaRPr lang="en-US" sz="3600" dirty="0">
              <a:solidFill>
                <a:srgbClr val="A02B93"/>
              </a:solidFill>
              <a:latin typeface="Arimo Bold"/>
            </a:endParaRPr>
          </a:p>
          <a:p>
            <a:pPr algn="ctr">
              <a:lnSpc>
                <a:spcPts val="3600"/>
              </a:lnSpc>
            </a:pPr>
            <a:r>
              <a:rPr lang="en-US" sz="3000" dirty="0">
                <a:solidFill>
                  <a:srgbClr val="000000"/>
                </a:solidFill>
                <a:latin typeface="Arimo"/>
              </a:rPr>
              <a:t>Illness </a:t>
            </a:r>
          </a:p>
          <a:p>
            <a:pPr algn="ctr">
              <a:lnSpc>
                <a:spcPts val="3600"/>
              </a:lnSpc>
            </a:pPr>
            <a:r>
              <a:rPr lang="en-US" sz="3000" dirty="0">
                <a:solidFill>
                  <a:srgbClr val="000000"/>
                </a:solidFill>
                <a:latin typeface="Arimo"/>
              </a:rPr>
              <a:t>Fever &gt; 101</a:t>
            </a:r>
          </a:p>
          <a:p>
            <a:pPr algn="ctr">
              <a:lnSpc>
                <a:spcPts val="3600"/>
              </a:lnSpc>
            </a:pPr>
            <a:r>
              <a:rPr lang="en-US" sz="3000" dirty="0">
                <a:solidFill>
                  <a:srgbClr val="000000"/>
                </a:solidFill>
                <a:latin typeface="Arimo"/>
              </a:rPr>
              <a:t>Mild to Moderate Trauma</a:t>
            </a:r>
          </a:p>
          <a:p>
            <a:pPr algn="ctr">
              <a:lnSpc>
                <a:spcPts val="3600"/>
              </a:lnSpc>
            </a:pPr>
            <a:r>
              <a:rPr lang="en-US" sz="3000" dirty="0">
                <a:solidFill>
                  <a:srgbClr val="000000"/>
                </a:solidFill>
                <a:latin typeface="Arimo"/>
              </a:rPr>
              <a:t>Seizure</a:t>
            </a:r>
          </a:p>
          <a:p>
            <a:pPr algn="ctr">
              <a:lnSpc>
                <a:spcPts val="3600"/>
              </a:lnSpc>
            </a:pPr>
            <a:r>
              <a:rPr lang="en-US" sz="3000" dirty="0">
                <a:solidFill>
                  <a:srgbClr val="000000"/>
                </a:solidFill>
                <a:latin typeface="Arimo"/>
              </a:rPr>
              <a:t>Surgery</a:t>
            </a:r>
          </a:p>
        </p:txBody>
      </p:sp>
      <p:grpSp>
        <p:nvGrpSpPr>
          <p:cNvPr id="13" name="Group 13"/>
          <p:cNvGrpSpPr/>
          <p:nvPr/>
        </p:nvGrpSpPr>
        <p:grpSpPr>
          <a:xfrm>
            <a:off x="11725346" y="2376741"/>
            <a:ext cx="6562658" cy="7910261"/>
            <a:chOff x="0" y="0"/>
            <a:chExt cx="8750210" cy="10547014"/>
          </a:xfrm>
        </p:grpSpPr>
        <p:sp>
          <p:nvSpPr>
            <p:cNvPr id="14" name="Freeform 14"/>
            <p:cNvSpPr/>
            <p:nvPr/>
          </p:nvSpPr>
          <p:spPr>
            <a:xfrm>
              <a:off x="0" y="0"/>
              <a:ext cx="8750173" cy="10546969"/>
            </a:xfrm>
            <a:custGeom>
              <a:avLst/>
              <a:gdLst/>
              <a:ahLst/>
              <a:cxnLst/>
              <a:rect l="l" t="t" r="r" b="b"/>
              <a:pathLst>
                <a:path w="8750173" h="10546969">
                  <a:moveTo>
                    <a:pt x="5843016" y="0"/>
                  </a:moveTo>
                  <a:cubicBezTo>
                    <a:pt x="6851396" y="0"/>
                    <a:pt x="7800213" y="255524"/>
                    <a:pt x="8628126" y="705231"/>
                  </a:cubicBezTo>
                  <a:lnTo>
                    <a:pt x="8750173" y="779399"/>
                  </a:lnTo>
                  <a:lnTo>
                    <a:pt x="8750173" y="10546969"/>
                  </a:lnTo>
                  <a:lnTo>
                    <a:pt x="2387473" y="10546969"/>
                  </a:lnTo>
                  <a:lnTo>
                    <a:pt x="2126361" y="10351770"/>
                  </a:lnTo>
                  <a:cubicBezTo>
                    <a:pt x="827659" y="9280017"/>
                    <a:pt x="0" y="7658227"/>
                    <a:pt x="0" y="5843016"/>
                  </a:cubicBezTo>
                  <a:cubicBezTo>
                    <a:pt x="0" y="2615946"/>
                    <a:pt x="2615946" y="0"/>
                    <a:pt x="5843016" y="0"/>
                  </a:cubicBezTo>
                  <a:close/>
                </a:path>
              </a:pathLst>
            </a:custGeom>
            <a:solidFill>
              <a:srgbClr val="FFFFFF"/>
            </a:solidFill>
          </p:spPr>
          <p:txBody>
            <a:bodyPr/>
            <a:lstStyle/>
            <a:p>
              <a:endParaRPr lang="en-US"/>
            </a:p>
          </p:txBody>
        </p:sp>
      </p:grpSp>
      <p:sp>
        <p:nvSpPr>
          <p:cNvPr id="15" name="TextBox 15"/>
          <p:cNvSpPr txBox="1"/>
          <p:nvPr/>
        </p:nvSpPr>
        <p:spPr>
          <a:xfrm>
            <a:off x="12462062" y="4933654"/>
            <a:ext cx="5732436" cy="3783087"/>
          </a:xfrm>
          <a:prstGeom prst="rect">
            <a:avLst/>
          </a:prstGeom>
        </p:spPr>
        <p:txBody>
          <a:bodyPr lIns="0" tIns="0" rIns="0" bIns="0" rtlCol="0" anchor="t">
            <a:spAutoFit/>
          </a:bodyPr>
          <a:lstStyle/>
          <a:p>
            <a:pPr algn="ctr">
              <a:lnSpc>
                <a:spcPts val="4320"/>
              </a:lnSpc>
            </a:pPr>
            <a:r>
              <a:rPr lang="en-US" sz="3600" dirty="0">
                <a:solidFill>
                  <a:srgbClr val="A02B93"/>
                </a:solidFill>
                <a:latin typeface="Arimo Bold"/>
              </a:rPr>
              <a:t>How?</a:t>
            </a:r>
          </a:p>
          <a:p>
            <a:pPr algn="ctr">
              <a:lnSpc>
                <a:spcPts val="3600"/>
              </a:lnSpc>
            </a:pPr>
            <a:endParaRPr lang="en-US" sz="3600" dirty="0">
              <a:solidFill>
                <a:srgbClr val="A02B93"/>
              </a:solidFill>
              <a:latin typeface="Arimo Bold"/>
            </a:endParaRPr>
          </a:p>
          <a:p>
            <a:pPr algn="ctr">
              <a:lnSpc>
                <a:spcPts val="3600"/>
              </a:lnSpc>
            </a:pPr>
            <a:r>
              <a:rPr lang="en-US" sz="3000" dirty="0">
                <a:solidFill>
                  <a:srgbClr val="000000"/>
                </a:solidFill>
                <a:latin typeface="Arimo"/>
              </a:rPr>
              <a:t>Double or triple the maintenance dose.</a:t>
            </a:r>
          </a:p>
          <a:p>
            <a:pPr algn="ctr">
              <a:lnSpc>
                <a:spcPts val="3600"/>
              </a:lnSpc>
            </a:pPr>
            <a:r>
              <a:rPr lang="en-US" sz="3000" dirty="0">
                <a:solidFill>
                  <a:srgbClr val="000000"/>
                </a:solidFill>
                <a:latin typeface="Arimo"/>
              </a:rPr>
              <a:t> ​</a:t>
            </a:r>
          </a:p>
          <a:p>
            <a:pPr algn="ctr">
              <a:lnSpc>
                <a:spcPts val="3600"/>
              </a:lnSpc>
            </a:pPr>
            <a:r>
              <a:rPr lang="en-US" sz="3000" dirty="0">
                <a:solidFill>
                  <a:srgbClr val="000000"/>
                </a:solidFill>
                <a:latin typeface="Arimo"/>
              </a:rPr>
              <a:t>If on stress dosing for &gt; 3 days will need to gradually taper dosing back to maintenance.​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00150" y="2237015"/>
            <a:ext cx="5000624" cy="5248655"/>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C0B1067-D0B1-BD70-372D-238249495E4F}"/>
              </a:ext>
            </a:extLst>
          </p:cNvPr>
          <p:cNvSpPr txBox="1"/>
          <p:nvPr/>
        </p:nvSpPr>
        <p:spPr>
          <a:xfrm>
            <a:off x="1543050" y="2950899"/>
            <a:ext cx="3943350" cy="3820885"/>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5400" kern="1200">
                <a:solidFill>
                  <a:srgbClr val="FFFFFF"/>
                </a:solidFill>
                <a:latin typeface="+mj-lt"/>
                <a:ea typeface="+mj-ea"/>
                <a:cs typeface="+mj-cs"/>
              </a:rPr>
              <a:t>EXAMPLES OF ORAL STRESS DOSING</a:t>
            </a:r>
          </a:p>
        </p:txBody>
      </p:sp>
      <p:pic>
        <p:nvPicPr>
          <p:cNvPr id="6" name="Picture 5">
            <a:extLst>
              <a:ext uri="{FF2B5EF4-FFF2-40B4-BE49-F238E27FC236}">
                <a16:creationId xmlns:a16="http://schemas.microsoft.com/office/drawing/2014/main" id="{D693B41A-DA8C-A96A-6832-824EDDCA6B49}"/>
              </a:ext>
            </a:extLst>
          </p:cNvPr>
          <p:cNvPicPr>
            <a:picLocks noChangeAspect="1"/>
          </p:cNvPicPr>
          <p:nvPr/>
        </p:nvPicPr>
        <p:blipFill>
          <a:blip r:embed="rId2"/>
          <a:stretch>
            <a:fillRect/>
          </a:stretch>
        </p:blipFill>
        <p:spPr>
          <a:xfrm>
            <a:off x="7165974" y="3514385"/>
            <a:ext cx="10171050" cy="325473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1ADAA6-EB72-6BB5-CEE7-34874733EBE0}"/>
              </a:ext>
            </a:extLst>
          </p:cNvPr>
          <p:cNvPicPr>
            <a:picLocks noChangeAspect="1"/>
          </p:cNvPicPr>
          <p:nvPr/>
        </p:nvPicPr>
        <p:blipFill rotWithShape="1">
          <a:blip r:embed="rId3"/>
          <a:srcRect r="970"/>
          <a:stretch/>
        </p:blipFill>
        <p:spPr>
          <a:xfrm>
            <a:off x="5546217" y="685800"/>
            <a:ext cx="7195566" cy="8915400"/>
          </a:xfrm>
          <a:prstGeom prst="rect">
            <a:avLst/>
          </a:prstGeom>
        </p:spPr>
      </p:pic>
    </p:spTree>
    <p:extLst>
      <p:ext uri="{BB962C8B-B14F-4D97-AF65-F5344CB8AC3E}">
        <p14:creationId xmlns:p14="http://schemas.microsoft.com/office/powerpoint/2010/main" val="2551616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0858-8454-C324-A8C4-F53A5034D97E}"/>
              </a:ext>
            </a:extLst>
          </p:cNvPr>
          <p:cNvSpPr>
            <a:spLocks noGrp="1"/>
          </p:cNvSpPr>
          <p:nvPr>
            <p:ph type="title"/>
          </p:nvPr>
        </p:nvSpPr>
        <p:spPr>
          <a:xfrm>
            <a:off x="615306" y="914400"/>
            <a:ext cx="8267439" cy="1996260"/>
          </a:xfrm>
        </p:spPr>
        <p:txBody>
          <a:bodyPr>
            <a:normAutofit/>
          </a:bodyPr>
          <a:lstStyle/>
          <a:p>
            <a:r>
              <a:rPr lang="en-US"/>
              <a:t>Emergency Medical Services</a:t>
            </a:r>
          </a:p>
        </p:txBody>
      </p:sp>
      <p:sp>
        <p:nvSpPr>
          <p:cNvPr id="3" name="Content Placeholder 2">
            <a:extLst>
              <a:ext uri="{FF2B5EF4-FFF2-40B4-BE49-F238E27FC236}">
                <a16:creationId xmlns:a16="http://schemas.microsoft.com/office/drawing/2014/main" id="{17C0A9D7-AF9F-9826-DCCA-BE92735B44A4}"/>
              </a:ext>
            </a:extLst>
          </p:cNvPr>
          <p:cNvSpPr>
            <a:spLocks noGrp="1"/>
          </p:cNvSpPr>
          <p:nvPr>
            <p:ph idx="1"/>
          </p:nvPr>
        </p:nvSpPr>
        <p:spPr>
          <a:xfrm>
            <a:off x="615307" y="4944107"/>
            <a:ext cx="8257253" cy="4684709"/>
          </a:xfrm>
        </p:spPr>
        <p:txBody>
          <a:bodyPr vert="horz" lIns="137160" tIns="68580" rIns="137160" bIns="68580" rtlCol="0">
            <a:normAutofit/>
          </a:bodyPr>
          <a:lstStyle/>
          <a:p>
            <a:r>
              <a:rPr lang="en-US" sz="3000">
                <a:ea typeface="+mn-lt"/>
                <a:cs typeface="+mn-lt"/>
              </a:rPr>
              <a:t>Current EMS protocols of many states do not :</a:t>
            </a:r>
            <a:endParaRPr lang="en-US" sz="3000"/>
          </a:p>
          <a:p>
            <a:pPr lvl="1">
              <a:buFont typeface="Courier New" panose="020B0604020202020204" pitchFamily="34" charset="0"/>
              <a:buChar char="o"/>
            </a:pPr>
            <a:r>
              <a:rPr lang="en-US" sz="3000">
                <a:ea typeface="+mn-lt"/>
                <a:cs typeface="+mn-lt"/>
              </a:rPr>
              <a:t>Address adrenal insufficiency</a:t>
            </a:r>
            <a:endParaRPr lang="en-US" sz="3000"/>
          </a:p>
          <a:p>
            <a:pPr lvl="1">
              <a:buFont typeface="Courier New" panose="020B0604020202020204" pitchFamily="34" charset="0"/>
              <a:buChar char="o"/>
            </a:pPr>
            <a:r>
              <a:rPr lang="en-US" sz="3000">
                <a:ea typeface="+mn-lt"/>
                <a:cs typeface="+mn-lt"/>
              </a:rPr>
              <a:t>Allow emergency medical response personnel to treat individuals with medical ID that say “Adrenal Insufficiency”</a:t>
            </a:r>
            <a:endParaRPr lang="en-US" sz="3000"/>
          </a:p>
          <a:p>
            <a:pPr lvl="1">
              <a:buFont typeface="Courier New" panose="020B0604020202020204" pitchFamily="34" charset="0"/>
              <a:buChar char="o"/>
            </a:pPr>
            <a:r>
              <a:rPr lang="en-US" sz="3000">
                <a:ea typeface="+mn-lt"/>
                <a:cs typeface="+mn-lt"/>
              </a:rPr>
              <a:t>Administer patient-carried medication used to treat adrenal crisis</a:t>
            </a:r>
            <a:endParaRPr lang="en-US" sz="3000"/>
          </a:p>
          <a:p>
            <a:endParaRPr lang="en-US" sz="3000"/>
          </a:p>
        </p:txBody>
      </p:sp>
      <p:sp>
        <p:nvSpPr>
          <p:cNvPr id="5" name="Rectangle: Rounded Corners 4">
            <a:extLst>
              <a:ext uri="{FF2B5EF4-FFF2-40B4-BE49-F238E27FC236}">
                <a16:creationId xmlns:a16="http://schemas.microsoft.com/office/drawing/2014/main" id="{CA3A5C20-AC3D-7AB0-1421-3CEA644356FF}"/>
              </a:ext>
            </a:extLst>
          </p:cNvPr>
          <p:cNvSpPr/>
          <p:nvPr/>
        </p:nvSpPr>
        <p:spPr>
          <a:xfrm>
            <a:off x="10379319" y="158259"/>
            <a:ext cx="7614135" cy="1019907"/>
          </a:xfrm>
          <a:prstGeom prst="roundRect">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latin typeface="Segoe UI"/>
                <a:cs typeface="Segoe UI"/>
              </a:rPr>
              <a:t>Treat underlying cause of crisis per appropriate protocol (i.e. sepsis, fracture, burn)</a:t>
            </a:r>
          </a:p>
        </p:txBody>
      </p:sp>
      <p:sp>
        <p:nvSpPr>
          <p:cNvPr id="6" name="Rectangle: Rounded Corners 5">
            <a:extLst>
              <a:ext uri="{FF2B5EF4-FFF2-40B4-BE49-F238E27FC236}">
                <a16:creationId xmlns:a16="http://schemas.microsoft.com/office/drawing/2014/main" id="{99A2AEB3-25C0-399E-A476-E6E0D304DD76}"/>
              </a:ext>
            </a:extLst>
          </p:cNvPr>
          <p:cNvSpPr/>
          <p:nvPr/>
        </p:nvSpPr>
        <p:spPr>
          <a:xfrm>
            <a:off x="10383714" y="1661747"/>
            <a:ext cx="7614138" cy="2162907"/>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latin typeface="Segoe UI"/>
                <a:cs typeface="Segoe UI"/>
              </a:rPr>
              <a:t>Cardiac monitor</a:t>
            </a:r>
          </a:p>
          <a:p>
            <a:pPr algn="ctr"/>
            <a:endParaRPr lang="en-US" sz="2100" dirty="0">
              <a:latin typeface="Segoe UI"/>
              <a:cs typeface="Segoe UI"/>
            </a:endParaRPr>
          </a:p>
          <a:p>
            <a:pPr algn="ctr"/>
            <a:r>
              <a:rPr lang="en-US" sz="2100" dirty="0">
                <a:latin typeface="Segoe UI"/>
                <a:cs typeface="Segoe UI"/>
              </a:rPr>
              <a:t>Check blood glucose, if hypoglycemic treat per hypoglycemia protocol.</a:t>
            </a:r>
          </a:p>
          <a:p>
            <a:pPr algn="ctr"/>
            <a:endParaRPr lang="en-US" sz="2100" dirty="0">
              <a:latin typeface="Segoe UI"/>
              <a:cs typeface="Segoe UI"/>
            </a:endParaRPr>
          </a:p>
          <a:p>
            <a:pPr algn="ctr"/>
            <a:r>
              <a:rPr lang="en-US" sz="2100" dirty="0">
                <a:latin typeface="Segoe UI"/>
                <a:cs typeface="Segoe UI"/>
              </a:rPr>
              <a:t>Establish IV</a:t>
            </a:r>
          </a:p>
        </p:txBody>
      </p:sp>
      <p:sp>
        <p:nvSpPr>
          <p:cNvPr id="7" name="Rectangle: Rounded Corners 6">
            <a:extLst>
              <a:ext uri="{FF2B5EF4-FFF2-40B4-BE49-F238E27FC236}">
                <a16:creationId xmlns:a16="http://schemas.microsoft.com/office/drawing/2014/main" id="{2ED482C3-BBFD-9F8B-B836-0C3F343C4263}"/>
              </a:ext>
            </a:extLst>
          </p:cNvPr>
          <p:cNvSpPr/>
          <p:nvPr/>
        </p:nvSpPr>
        <p:spPr>
          <a:xfrm>
            <a:off x="10379321" y="4163158"/>
            <a:ext cx="7614137" cy="5802923"/>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137160" tIns="68580" rIns="137160" bIns="68580" rtlCol="0" anchor="ctr"/>
          <a:lstStyle/>
          <a:p>
            <a:pPr algn="ctr"/>
            <a:r>
              <a:rPr lang="en-US" sz="2100" dirty="0">
                <a:latin typeface="Segoe UI"/>
                <a:cs typeface="Segoe UI"/>
              </a:rPr>
              <a:t>If patient has personal medications, administer per accompanying instructions. If patient does not have personal medications or dosing instructions, utilize the following:</a:t>
            </a:r>
          </a:p>
          <a:p>
            <a:pPr algn="ctr"/>
            <a:endParaRPr lang="en-US" sz="2100" u="sng" dirty="0">
              <a:latin typeface="Segoe UI"/>
              <a:cs typeface="Segoe UI"/>
            </a:endParaRPr>
          </a:p>
          <a:p>
            <a:pPr algn="ctr"/>
            <a:r>
              <a:rPr lang="en-US" sz="2100" u="sng" dirty="0">
                <a:latin typeface="Segoe UI"/>
                <a:cs typeface="Segoe UI"/>
              </a:rPr>
              <a:t>Hydrocortisone Sodium Succinate </a:t>
            </a:r>
          </a:p>
          <a:p>
            <a:pPr algn="ctr"/>
            <a:r>
              <a:rPr lang="en-US" sz="2100" dirty="0">
                <a:latin typeface="Segoe UI"/>
                <a:cs typeface="Segoe UI"/>
              </a:rPr>
              <a:t>100mg IM or IV</a:t>
            </a:r>
          </a:p>
          <a:p>
            <a:pPr algn="ctr"/>
            <a:r>
              <a:rPr lang="en-US" sz="2100" dirty="0">
                <a:latin typeface="Segoe UI"/>
                <a:cs typeface="Segoe UI"/>
              </a:rPr>
              <a:t>2 mg/kg IM or IV, 100mg max</a:t>
            </a:r>
          </a:p>
          <a:p>
            <a:pPr algn="ctr"/>
            <a:endParaRPr lang="en-US" sz="2100" dirty="0">
              <a:latin typeface="Segoe UI"/>
              <a:cs typeface="Segoe UI"/>
            </a:endParaRPr>
          </a:p>
          <a:p>
            <a:pPr algn="ctr"/>
            <a:r>
              <a:rPr lang="en-US" sz="2100" u="sng" dirty="0">
                <a:latin typeface="Segoe UI"/>
                <a:cs typeface="Segoe UI"/>
              </a:rPr>
              <a:t>Methylprednisolone</a:t>
            </a:r>
          </a:p>
          <a:p>
            <a:pPr algn="ctr"/>
            <a:r>
              <a:rPr lang="en-US" sz="2100" dirty="0">
                <a:latin typeface="Segoe UI"/>
                <a:cs typeface="Segoe UI"/>
              </a:rPr>
              <a:t>125mg IM or IV</a:t>
            </a:r>
          </a:p>
          <a:p>
            <a:pPr algn="ctr"/>
            <a:r>
              <a:rPr lang="en-US" sz="2100" dirty="0">
                <a:latin typeface="Segoe UI"/>
                <a:cs typeface="Segoe UI"/>
              </a:rPr>
              <a:t>2 mg/kg IM or IV, 125mg max</a:t>
            </a:r>
          </a:p>
          <a:p>
            <a:pPr algn="ctr"/>
            <a:endParaRPr lang="en-US" sz="2100" dirty="0">
              <a:latin typeface="Segoe UI"/>
              <a:cs typeface="Segoe UI"/>
            </a:endParaRPr>
          </a:p>
          <a:p>
            <a:pPr algn="ctr"/>
            <a:r>
              <a:rPr lang="en-US" sz="2100" u="sng" dirty="0">
                <a:latin typeface="Segoe UI"/>
                <a:cs typeface="Segoe UI"/>
              </a:rPr>
              <a:t>Dexamethasone</a:t>
            </a:r>
          </a:p>
          <a:p>
            <a:pPr algn="ctr"/>
            <a:r>
              <a:rPr lang="en-US" sz="2100" dirty="0">
                <a:latin typeface="Segoe UI"/>
                <a:cs typeface="Segoe UI"/>
              </a:rPr>
              <a:t>5mg IM or IV</a:t>
            </a:r>
          </a:p>
        </p:txBody>
      </p:sp>
      <p:cxnSp>
        <p:nvCxnSpPr>
          <p:cNvPr id="8" name="Straight Arrow Connector 7">
            <a:extLst>
              <a:ext uri="{FF2B5EF4-FFF2-40B4-BE49-F238E27FC236}">
                <a16:creationId xmlns:a16="http://schemas.microsoft.com/office/drawing/2014/main" id="{50A9D6C7-4020-C769-2B2E-A62896C8EED0}"/>
              </a:ext>
            </a:extLst>
          </p:cNvPr>
          <p:cNvCxnSpPr/>
          <p:nvPr/>
        </p:nvCxnSpPr>
        <p:spPr>
          <a:xfrm>
            <a:off x="14148692" y="1180392"/>
            <a:ext cx="12734" cy="4805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C22C50E4-AA94-0253-CEB2-86E4F2A1FD8E}"/>
              </a:ext>
            </a:extLst>
          </p:cNvPr>
          <p:cNvCxnSpPr/>
          <p:nvPr/>
        </p:nvCxnSpPr>
        <p:spPr>
          <a:xfrm>
            <a:off x="14221810" y="3834633"/>
            <a:ext cx="6569" cy="3218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BDFBEE82-B2DE-CBB8-F03A-3D1E46EB18F2}"/>
              </a:ext>
            </a:extLst>
          </p:cNvPr>
          <p:cNvSpPr txBox="1"/>
          <p:nvPr/>
        </p:nvSpPr>
        <p:spPr>
          <a:xfrm rot="-10800000" flipV="1">
            <a:off x="615459" y="3395193"/>
            <a:ext cx="8264769" cy="600164"/>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3000" dirty="0">
                <a:latin typeface="Segoe UI"/>
                <a:cs typeface="Segoe UI"/>
              </a:rPr>
              <a:t>Alabama EMS Adrenal Insufficiency Protocol</a:t>
            </a:r>
          </a:p>
        </p:txBody>
      </p:sp>
      <p:sp>
        <p:nvSpPr>
          <p:cNvPr id="13" name="Arrow: Right 12">
            <a:extLst>
              <a:ext uri="{FF2B5EF4-FFF2-40B4-BE49-F238E27FC236}">
                <a16:creationId xmlns:a16="http://schemas.microsoft.com/office/drawing/2014/main" id="{9A5E78B5-F6E5-21A2-418A-A58BAADC3E9A}"/>
              </a:ext>
            </a:extLst>
          </p:cNvPr>
          <p:cNvSpPr/>
          <p:nvPr/>
        </p:nvSpPr>
        <p:spPr>
          <a:xfrm>
            <a:off x="8282353" y="3516923"/>
            <a:ext cx="1195754" cy="3516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2775524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79968" cy="10287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92E6CBE-EAB9-FE57-61B6-1F45F16577E5}"/>
              </a:ext>
            </a:extLst>
          </p:cNvPr>
          <p:cNvSpPr>
            <a:spLocks noGrp="1"/>
          </p:cNvSpPr>
          <p:nvPr>
            <p:ph type="title"/>
          </p:nvPr>
        </p:nvSpPr>
        <p:spPr>
          <a:xfrm>
            <a:off x="1257300" y="726948"/>
            <a:ext cx="9122569" cy="5349240"/>
          </a:xfrm>
        </p:spPr>
        <p:txBody>
          <a:bodyPr vert="horz" lIns="91440" tIns="45720" rIns="91440" bIns="45720" rtlCol="0" anchor="b">
            <a:normAutofit/>
          </a:bodyPr>
          <a:lstStyle/>
          <a:p>
            <a:pPr algn="l">
              <a:lnSpc>
                <a:spcPct val="90000"/>
              </a:lnSpc>
            </a:pPr>
            <a:r>
              <a:rPr lang="en-US" sz="9900" dirty="0">
                <a:solidFill>
                  <a:srgbClr val="FFFFFF"/>
                </a:solidFill>
              </a:rPr>
              <a:t>RESOURCES</a:t>
            </a:r>
          </a:p>
        </p:txBody>
      </p:sp>
      <p:pic>
        <p:nvPicPr>
          <p:cNvPr id="6" name="Picture 5">
            <a:extLst>
              <a:ext uri="{FF2B5EF4-FFF2-40B4-BE49-F238E27FC236}">
                <a16:creationId xmlns:a16="http://schemas.microsoft.com/office/drawing/2014/main" id="{8E29CCE2-01C9-FE2E-2642-0EBFA5C65685}"/>
              </a:ext>
            </a:extLst>
          </p:cNvPr>
          <p:cNvPicPr>
            <a:picLocks noChangeAspect="1"/>
          </p:cNvPicPr>
          <p:nvPr/>
        </p:nvPicPr>
        <p:blipFill>
          <a:blip r:embed="rId2"/>
          <a:stretch>
            <a:fillRect/>
          </a:stretch>
        </p:blipFill>
        <p:spPr>
          <a:xfrm>
            <a:off x="11782757" y="98755"/>
            <a:ext cx="5897880" cy="3302813"/>
          </a:xfrm>
          <a:prstGeom prst="rect">
            <a:avLst/>
          </a:prstGeom>
        </p:spPr>
      </p:pic>
      <p:sp>
        <p:nvSpPr>
          <p:cNvPr id="23"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8212" y="6378288"/>
            <a:ext cx="6084824" cy="27432"/>
          </a:xfrm>
          <a:custGeom>
            <a:avLst/>
            <a:gdLst>
              <a:gd name="connsiteX0" fmla="*/ 0 w 6084824"/>
              <a:gd name="connsiteY0" fmla="*/ 0 h 27432"/>
              <a:gd name="connsiteX1" fmla="*/ 554395 w 6084824"/>
              <a:gd name="connsiteY1" fmla="*/ 0 h 27432"/>
              <a:gd name="connsiteX2" fmla="*/ 1108790 w 6084824"/>
              <a:gd name="connsiteY2" fmla="*/ 0 h 27432"/>
              <a:gd name="connsiteX3" fmla="*/ 1845730 w 6084824"/>
              <a:gd name="connsiteY3" fmla="*/ 0 h 27432"/>
              <a:gd name="connsiteX4" fmla="*/ 2582670 w 6084824"/>
              <a:gd name="connsiteY4" fmla="*/ 0 h 27432"/>
              <a:gd name="connsiteX5" fmla="*/ 3197913 w 6084824"/>
              <a:gd name="connsiteY5" fmla="*/ 0 h 27432"/>
              <a:gd name="connsiteX6" fmla="*/ 3752308 w 6084824"/>
              <a:gd name="connsiteY6" fmla="*/ 0 h 27432"/>
              <a:gd name="connsiteX7" fmla="*/ 4306703 w 6084824"/>
              <a:gd name="connsiteY7" fmla="*/ 0 h 27432"/>
              <a:gd name="connsiteX8" fmla="*/ 4800250 w 6084824"/>
              <a:gd name="connsiteY8" fmla="*/ 0 h 27432"/>
              <a:gd name="connsiteX9" fmla="*/ 6084824 w 6084824"/>
              <a:gd name="connsiteY9" fmla="*/ 0 h 27432"/>
              <a:gd name="connsiteX10" fmla="*/ 6084824 w 6084824"/>
              <a:gd name="connsiteY10" fmla="*/ 27432 h 27432"/>
              <a:gd name="connsiteX11" fmla="*/ 5469581 w 6084824"/>
              <a:gd name="connsiteY11" fmla="*/ 27432 h 27432"/>
              <a:gd name="connsiteX12" fmla="*/ 4854337 w 6084824"/>
              <a:gd name="connsiteY12" fmla="*/ 27432 h 27432"/>
              <a:gd name="connsiteX13" fmla="*/ 4239094 w 6084824"/>
              <a:gd name="connsiteY13" fmla="*/ 27432 h 27432"/>
              <a:gd name="connsiteX14" fmla="*/ 3563002 w 6084824"/>
              <a:gd name="connsiteY14" fmla="*/ 27432 h 27432"/>
              <a:gd name="connsiteX15" fmla="*/ 2826063 w 6084824"/>
              <a:gd name="connsiteY15" fmla="*/ 27432 h 27432"/>
              <a:gd name="connsiteX16" fmla="*/ 2332516 w 6084824"/>
              <a:gd name="connsiteY16" fmla="*/ 27432 h 27432"/>
              <a:gd name="connsiteX17" fmla="*/ 1838969 w 6084824"/>
              <a:gd name="connsiteY17" fmla="*/ 27432 h 27432"/>
              <a:gd name="connsiteX18" fmla="*/ 1345422 w 6084824"/>
              <a:gd name="connsiteY18" fmla="*/ 27432 h 27432"/>
              <a:gd name="connsiteX19" fmla="*/ 791027 w 6084824"/>
              <a:gd name="connsiteY19" fmla="*/ 27432 h 27432"/>
              <a:gd name="connsiteX20" fmla="*/ 0 w 6084824"/>
              <a:gd name="connsiteY20" fmla="*/ 27432 h 27432"/>
              <a:gd name="connsiteX21" fmla="*/ 0 w 6084824"/>
              <a:gd name="connsiteY2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84824" h="27432" fill="none" extrusionOk="0">
                <a:moveTo>
                  <a:pt x="0" y="0"/>
                </a:moveTo>
                <a:cubicBezTo>
                  <a:pt x="268828" y="-20169"/>
                  <a:pt x="362713" y="-1852"/>
                  <a:pt x="554395" y="0"/>
                </a:cubicBezTo>
                <a:cubicBezTo>
                  <a:pt x="746077" y="1852"/>
                  <a:pt x="892379" y="-14804"/>
                  <a:pt x="1108790" y="0"/>
                </a:cubicBezTo>
                <a:cubicBezTo>
                  <a:pt x="1325202" y="14804"/>
                  <a:pt x="1553571" y="11679"/>
                  <a:pt x="1845730" y="0"/>
                </a:cubicBezTo>
                <a:cubicBezTo>
                  <a:pt x="2137889" y="-11679"/>
                  <a:pt x="2399646" y="-21974"/>
                  <a:pt x="2582670" y="0"/>
                </a:cubicBezTo>
                <a:cubicBezTo>
                  <a:pt x="2765694" y="21974"/>
                  <a:pt x="2916577" y="29936"/>
                  <a:pt x="3197913" y="0"/>
                </a:cubicBezTo>
                <a:cubicBezTo>
                  <a:pt x="3479249" y="-29936"/>
                  <a:pt x="3478766" y="-19017"/>
                  <a:pt x="3752308" y="0"/>
                </a:cubicBezTo>
                <a:cubicBezTo>
                  <a:pt x="4025851" y="19017"/>
                  <a:pt x="4179223" y="-19070"/>
                  <a:pt x="4306703" y="0"/>
                </a:cubicBezTo>
                <a:cubicBezTo>
                  <a:pt x="4434184" y="19070"/>
                  <a:pt x="4606378" y="6279"/>
                  <a:pt x="4800250" y="0"/>
                </a:cubicBezTo>
                <a:cubicBezTo>
                  <a:pt x="4994122" y="-6279"/>
                  <a:pt x="5716802" y="-36742"/>
                  <a:pt x="6084824" y="0"/>
                </a:cubicBezTo>
                <a:cubicBezTo>
                  <a:pt x="6084766" y="11363"/>
                  <a:pt x="6084177" y="19353"/>
                  <a:pt x="6084824" y="27432"/>
                </a:cubicBezTo>
                <a:cubicBezTo>
                  <a:pt x="5857578" y="16505"/>
                  <a:pt x="5629199" y="43804"/>
                  <a:pt x="5469581" y="27432"/>
                </a:cubicBezTo>
                <a:cubicBezTo>
                  <a:pt x="5309963" y="11060"/>
                  <a:pt x="5046805" y="897"/>
                  <a:pt x="4854337" y="27432"/>
                </a:cubicBezTo>
                <a:cubicBezTo>
                  <a:pt x="4661869" y="53967"/>
                  <a:pt x="4538564" y="-2238"/>
                  <a:pt x="4239094" y="27432"/>
                </a:cubicBezTo>
                <a:cubicBezTo>
                  <a:pt x="3939624" y="57102"/>
                  <a:pt x="3736357" y="-5646"/>
                  <a:pt x="3563002" y="27432"/>
                </a:cubicBezTo>
                <a:cubicBezTo>
                  <a:pt x="3389647" y="60510"/>
                  <a:pt x="3133767" y="5862"/>
                  <a:pt x="2826063" y="27432"/>
                </a:cubicBezTo>
                <a:cubicBezTo>
                  <a:pt x="2518359" y="49002"/>
                  <a:pt x="2536448" y="40243"/>
                  <a:pt x="2332516" y="27432"/>
                </a:cubicBezTo>
                <a:cubicBezTo>
                  <a:pt x="2128584" y="14621"/>
                  <a:pt x="2031910" y="17492"/>
                  <a:pt x="1838969" y="27432"/>
                </a:cubicBezTo>
                <a:cubicBezTo>
                  <a:pt x="1646028" y="37372"/>
                  <a:pt x="1536930" y="48368"/>
                  <a:pt x="1345422" y="27432"/>
                </a:cubicBezTo>
                <a:cubicBezTo>
                  <a:pt x="1153914" y="6496"/>
                  <a:pt x="919828" y="30300"/>
                  <a:pt x="791027" y="27432"/>
                </a:cubicBezTo>
                <a:cubicBezTo>
                  <a:pt x="662226" y="24564"/>
                  <a:pt x="295629" y="61127"/>
                  <a:pt x="0" y="27432"/>
                </a:cubicBezTo>
                <a:cubicBezTo>
                  <a:pt x="7" y="18848"/>
                  <a:pt x="-1035" y="10435"/>
                  <a:pt x="0" y="0"/>
                </a:cubicBezTo>
                <a:close/>
              </a:path>
              <a:path w="6084824" h="27432" stroke="0" extrusionOk="0">
                <a:moveTo>
                  <a:pt x="0" y="0"/>
                </a:moveTo>
                <a:cubicBezTo>
                  <a:pt x="241189" y="-3273"/>
                  <a:pt x="298631" y="-893"/>
                  <a:pt x="554395" y="0"/>
                </a:cubicBezTo>
                <a:cubicBezTo>
                  <a:pt x="810159" y="893"/>
                  <a:pt x="890342" y="-10779"/>
                  <a:pt x="1047942" y="0"/>
                </a:cubicBezTo>
                <a:cubicBezTo>
                  <a:pt x="1205542" y="10779"/>
                  <a:pt x="1340625" y="1348"/>
                  <a:pt x="1602337" y="0"/>
                </a:cubicBezTo>
                <a:cubicBezTo>
                  <a:pt x="1864050" y="-1348"/>
                  <a:pt x="1971012" y="-46"/>
                  <a:pt x="2278429" y="0"/>
                </a:cubicBezTo>
                <a:cubicBezTo>
                  <a:pt x="2585846" y="46"/>
                  <a:pt x="2854500" y="35638"/>
                  <a:pt x="3015368" y="0"/>
                </a:cubicBezTo>
                <a:cubicBezTo>
                  <a:pt x="3176236" y="-35638"/>
                  <a:pt x="3435172" y="-7330"/>
                  <a:pt x="3813156" y="0"/>
                </a:cubicBezTo>
                <a:cubicBezTo>
                  <a:pt x="4191140" y="7330"/>
                  <a:pt x="4362603" y="-34224"/>
                  <a:pt x="4610944" y="0"/>
                </a:cubicBezTo>
                <a:cubicBezTo>
                  <a:pt x="4859285" y="34224"/>
                  <a:pt x="4951113" y="-28271"/>
                  <a:pt x="5226188" y="0"/>
                </a:cubicBezTo>
                <a:cubicBezTo>
                  <a:pt x="5501263" y="28271"/>
                  <a:pt x="5666391" y="24517"/>
                  <a:pt x="6084824" y="0"/>
                </a:cubicBezTo>
                <a:cubicBezTo>
                  <a:pt x="6085760" y="13286"/>
                  <a:pt x="6084140" y="20970"/>
                  <a:pt x="6084824" y="27432"/>
                </a:cubicBezTo>
                <a:cubicBezTo>
                  <a:pt x="5868525" y="33865"/>
                  <a:pt x="5799519" y="29735"/>
                  <a:pt x="5591277" y="27432"/>
                </a:cubicBezTo>
                <a:cubicBezTo>
                  <a:pt x="5383035" y="25129"/>
                  <a:pt x="5234284" y="27555"/>
                  <a:pt x="5097730" y="27432"/>
                </a:cubicBezTo>
                <a:cubicBezTo>
                  <a:pt x="4961176" y="27309"/>
                  <a:pt x="4612315" y="62985"/>
                  <a:pt x="4360791" y="27432"/>
                </a:cubicBezTo>
                <a:cubicBezTo>
                  <a:pt x="4109267" y="-8121"/>
                  <a:pt x="4045343" y="10353"/>
                  <a:pt x="3745547" y="27432"/>
                </a:cubicBezTo>
                <a:cubicBezTo>
                  <a:pt x="3445751" y="44511"/>
                  <a:pt x="3364272" y="-3255"/>
                  <a:pt x="3130304" y="27432"/>
                </a:cubicBezTo>
                <a:cubicBezTo>
                  <a:pt x="2896336" y="58119"/>
                  <a:pt x="2676995" y="28674"/>
                  <a:pt x="2332516" y="27432"/>
                </a:cubicBezTo>
                <a:cubicBezTo>
                  <a:pt x="1988037" y="26190"/>
                  <a:pt x="1949594" y="30951"/>
                  <a:pt x="1778121" y="27432"/>
                </a:cubicBezTo>
                <a:cubicBezTo>
                  <a:pt x="1606649" y="23913"/>
                  <a:pt x="1234431" y="-3880"/>
                  <a:pt x="1041181" y="27432"/>
                </a:cubicBezTo>
                <a:cubicBezTo>
                  <a:pt x="847931" y="58744"/>
                  <a:pt x="376095" y="692"/>
                  <a:pt x="0" y="27432"/>
                </a:cubicBezTo>
                <a:cubicBezTo>
                  <a:pt x="370" y="17236"/>
                  <a:pt x="-822" y="12418"/>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A53929D-8749-453E-C66F-3A2305195C29}"/>
              </a:ext>
            </a:extLst>
          </p:cNvPr>
          <p:cNvPicPr>
            <a:picLocks noChangeAspect="1"/>
          </p:cNvPicPr>
          <p:nvPr/>
        </p:nvPicPr>
        <p:blipFill>
          <a:blip r:embed="rId3"/>
          <a:stretch>
            <a:fillRect/>
          </a:stretch>
        </p:blipFill>
        <p:spPr>
          <a:xfrm>
            <a:off x="11658600" y="7277100"/>
            <a:ext cx="5897880" cy="2287969"/>
          </a:xfrm>
          <a:prstGeom prst="rect">
            <a:avLst/>
          </a:prstGeom>
        </p:spPr>
      </p:pic>
      <p:pic>
        <p:nvPicPr>
          <p:cNvPr id="4" name="Picture 3">
            <a:extLst>
              <a:ext uri="{FF2B5EF4-FFF2-40B4-BE49-F238E27FC236}">
                <a16:creationId xmlns:a16="http://schemas.microsoft.com/office/drawing/2014/main" id="{268FBBA3-8029-4F56-740A-E62AA035BE9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150327" y="3831064"/>
            <a:ext cx="3162741" cy="2981741"/>
          </a:xfrm>
          <a:prstGeom prst="rect">
            <a:avLst/>
          </a:prstGeom>
        </p:spPr>
      </p:pic>
    </p:spTree>
    <p:extLst>
      <p:ext uri="{BB962C8B-B14F-4D97-AF65-F5344CB8AC3E}">
        <p14:creationId xmlns:p14="http://schemas.microsoft.com/office/powerpoint/2010/main" val="772944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6575" y="0"/>
            <a:ext cx="18283424" cy="10287000"/>
            <a:chOff x="0" y="0"/>
            <a:chExt cx="24377898" cy="13716000"/>
          </a:xfrm>
        </p:grpSpPr>
        <p:sp>
          <p:nvSpPr>
            <p:cNvPr id="3" name="Freeform 3"/>
            <p:cNvSpPr/>
            <p:nvPr/>
          </p:nvSpPr>
          <p:spPr>
            <a:xfrm>
              <a:off x="0" y="0"/>
              <a:ext cx="24377904" cy="13716000"/>
            </a:xfrm>
            <a:custGeom>
              <a:avLst/>
              <a:gdLst/>
              <a:ahLst/>
              <a:cxnLst/>
              <a:rect l="l" t="t" r="r" b="b"/>
              <a:pathLst>
                <a:path w="24377904" h="13716000">
                  <a:moveTo>
                    <a:pt x="0" y="0"/>
                  </a:moveTo>
                  <a:lnTo>
                    <a:pt x="24377904" y="0"/>
                  </a:lnTo>
                  <a:lnTo>
                    <a:pt x="24377904" y="13716000"/>
                  </a:lnTo>
                  <a:lnTo>
                    <a:pt x="0" y="13716000"/>
                  </a:lnTo>
                  <a:close/>
                </a:path>
              </a:pathLst>
            </a:custGeom>
            <a:solidFill>
              <a:srgbClr val="E8E8E8"/>
            </a:solidFill>
          </p:spPr>
          <p:txBody>
            <a:bodyPr/>
            <a:lstStyle/>
            <a:p>
              <a:endParaRPr lang="en-US"/>
            </a:p>
          </p:txBody>
        </p:sp>
      </p:grpSp>
      <p:sp>
        <p:nvSpPr>
          <p:cNvPr id="4" name="Freeform 4"/>
          <p:cNvSpPr/>
          <p:nvPr/>
        </p:nvSpPr>
        <p:spPr>
          <a:xfrm>
            <a:off x="-2565150" y="0"/>
            <a:ext cx="5202351" cy="10287000"/>
          </a:xfrm>
          <a:custGeom>
            <a:avLst/>
            <a:gdLst/>
            <a:ahLst/>
            <a:cxnLst/>
            <a:rect l="l" t="t" r="r" b="b"/>
            <a:pathLst>
              <a:path w="5202351" h="10287000">
                <a:moveTo>
                  <a:pt x="0" y="0"/>
                </a:moveTo>
                <a:lnTo>
                  <a:pt x="5202351" y="0"/>
                </a:lnTo>
                <a:lnTo>
                  <a:pt x="5202351"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rot="-5400000">
            <a:off x="-2921425" y="3951202"/>
            <a:ext cx="8759952" cy="2000548"/>
          </a:xfrm>
          <a:prstGeom prst="rect">
            <a:avLst/>
          </a:prstGeom>
        </p:spPr>
        <p:txBody>
          <a:bodyPr lIns="0" tIns="0" rIns="0" bIns="0" rtlCol="0" anchor="t">
            <a:spAutoFit/>
          </a:bodyPr>
          <a:lstStyle/>
          <a:p>
            <a:pPr algn="ctr">
              <a:lnSpc>
                <a:spcPts val="7776"/>
              </a:lnSpc>
            </a:pPr>
            <a:r>
              <a:rPr lang="en-US" sz="7200" dirty="0">
                <a:solidFill>
                  <a:srgbClr val="FFFFFF"/>
                </a:solidFill>
                <a:latin typeface="Arimo"/>
              </a:rPr>
              <a:t>Adrenal Insufficiency Action Plan</a:t>
            </a:r>
          </a:p>
        </p:txBody>
      </p:sp>
      <p:sp>
        <p:nvSpPr>
          <p:cNvPr id="8" name="Freeform 8" descr="A screenshot of a medical form  Description automatically generated"/>
          <p:cNvSpPr/>
          <p:nvPr/>
        </p:nvSpPr>
        <p:spPr>
          <a:xfrm>
            <a:off x="3155325" y="317568"/>
            <a:ext cx="6801938" cy="9651864"/>
          </a:xfrm>
          <a:custGeom>
            <a:avLst/>
            <a:gdLst/>
            <a:ahLst/>
            <a:cxnLst/>
            <a:rect l="l" t="t" r="r" b="b"/>
            <a:pathLst>
              <a:path w="6801938" h="9651864">
                <a:moveTo>
                  <a:pt x="0" y="0"/>
                </a:moveTo>
                <a:lnTo>
                  <a:pt x="6801938" y="0"/>
                </a:lnTo>
                <a:lnTo>
                  <a:pt x="6801938" y="9651864"/>
                </a:lnTo>
                <a:lnTo>
                  <a:pt x="0" y="9651864"/>
                </a:lnTo>
                <a:lnTo>
                  <a:pt x="0" y="0"/>
                </a:lnTo>
                <a:close/>
              </a:path>
            </a:pathLst>
          </a:custGeom>
          <a:blipFill>
            <a:blip r:embed="rId4"/>
            <a:stretch>
              <a:fillRect t="-1051" b="-1051"/>
            </a:stretch>
          </a:blipFill>
          <a:ln w="28575">
            <a:solidFill>
              <a:schemeClr val="tx1"/>
            </a:solidFill>
          </a:ln>
        </p:spPr>
        <p:txBody>
          <a:bodyPr/>
          <a:lstStyle/>
          <a:p>
            <a:endParaRPr lang="en-US"/>
          </a:p>
        </p:txBody>
      </p:sp>
      <p:pic>
        <p:nvPicPr>
          <p:cNvPr id="12" name="Picture 11" descr="A medical instructions and instructions&#10;&#10;Description automatically generated with medium confidence">
            <a:extLst>
              <a:ext uri="{FF2B5EF4-FFF2-40B4-BE49-F238E27FC236}">
                <a16:creationId xmlns:a16="http://schemas.microsoft.com/office/drawing/2014/main" id="{A1492961-A2E7-10D3-58D6-68CB7E75CA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0800" y="292236"/>
            <a:ext cx="7484284" cy="965186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57000-2EE4-1699-59E5-EBBC56EB06C3}"/>
              </a:ext>
            </a:extLst>
          </p:cNvPr>
          <p:cNvSpPr>
            <a:spLocks noGrp="1"/>
          </p:cNvSpPr>
          <p:nvPr>
            <p:ph type="title"/>
          </p:nvPr>
        </p:nvSpPr>
        <p:spPr>
          <a:xfrm>
            <a:off x="10108692" y="957133"/>
            <a:ext cx="7228332" cy="2215202"/>
          </a:xfrm>
        </p:spPr>
        <p:txBody>
          <a:bodyPr vert="horz" lIns="91440" tIns="45720" rIns="91440" bIns="45720" rtlCol="0" anchor="b">
            <a:normAutofit/>
          </a:bodyPr>
          <a:lstStyle/>
          <a:p>
            <a:pPr algn="l">
              <a:lnSpc>
                <a:spcPct val="90000"/>
              </a:lnSpc>
            </a:pPr>
            <a:r>
              <a:rPr lang="en-US" sz="5100" kern="1200">
                <a:solidFill>
                  <a:schemeClr val="tx1"/>
                </a:solidFill>
                <a:latin typeface="+mj-lt"/>
                <a:ea typeface="+mj-ea"/>
                <a:cs typeface="+mj-cs"/>
              </a:rPr>
              <a:t>Preventing Adrenal Crisis Emergencies with the PACE App</a:t>
            </a:r>
          </a:p>
        </p:txBody>
      </p:sp>
      <p:pic>
        <p:nvPicPr>
          <p:cNvPr id="7" name="Picture 6">
            <a:extLst>
              <a:ext uri="{FF2B5EF4-FFF2-40B4-BE49-F238E27FC236}">
                <a16:creationId xmlns:a16="http://schemas.microsoft.com/office/drawing/2014/main" id="{C2EA7D3D-6466-152A-DDA5-06426F140A1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46404" y="1283582"/>
            <a:ext cx="8188452" cy="7719836"/>
          </a:xfrm>
          <a:prstGeom prst="rect">
            <a:avLst/>
          </a:prstGeom>
        </p:spPr>
      </p:pic>
      <p:sp>
        <p:nvSpPr>
          <p:cNvPr id="10"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08692" y="3559302"/>
            <a:ext cx="4882642" cy="27432"/>
          </a:xfrm>
          <a:custGeom>
            <a:avLst/>
            <a:gdLst>
              <a:gd name="connsiteX0" fmla="*/ 0 w 4882642"/>
              <a:gd name="connsiteY0" fmla="*/ 0 h 27432"/>
              <a:gd name="connsiteX1" fmla="*/ 648694 w 4882642"/>
              <a:gd name="connsiteY1" fmla="*/ 0 h 27432"/>
              <a:gd name="connsiteX2" fmla="*/ 1199735 w 4882642"/>
              <a:gd name="connsiteY2" fmla="*/ 0 h 27432"/>
              <a:gd name="connsiteX3" fmla="*/ 1799602 w 4882642"/>
              <a:gd name="connsiteY3" fmla="*/ 0 h 27432"/>
              <a:gd name="connsiteX4" fmla="*/ 2545949 w 4882642"/>
              <a:gd name="connsiteY4" fmla="*/ 0 h 27432"/>
              <a:gd name="connsiteX5" fmla="*/ 3194643 w 4882642"/>
              <a:gd name="connsiteY5" fmla="*/ 0 h 27432"/>
              <a:gd name="connsiteX6" fmla="*/ 3794510 w 4882642"/>
              <a:gd name="connsiteY6" fmla="*/ 0 h 27432"/>
              <a:gd name="connsiteX7" fmla="*/ 4882642 w 4882642"/>
              <a:gd name="connsiteY7" fmla="*/ 0 h 27432"/>
              <a:gd name="connsiteX8" fmla="*/ 4882642 w 4882642"/>
              <a:gd name="connsiteY8" fmla="*/ 27432 h 27432"/>
              <a:gd name="connsiteX9" fmla="*/ 4185122 w 4882642"/>
              <a:gd name="connsiteY9" fmla="*/ 27432 h 27432"/>
              <a:gd name="connsiteX10" fmla="*/ 3585254 w 4882642"/>
              <a:gd name="connsiteY10" fmla="*/ 27432 h 27432"/>
              <a:gd name="connsiteX11" fmla="*/ 2790081 w 4882642"/>
              <a:gd name="connsiteY11" fmla="*/ 27432 h 27432"/>
              <a:gd name="connsiteX12" fmla="*/ 2141387 w 4882642"/>
              <a:gd name="connsiteY12" fmla="*/ 27432 h 27432"/>
              <a:gd name="connsiteX13" fmla="*/ 1590346 w 4882642"/>
              <a:gd name="connsiteY13" fmla="*/ 27432 h 27432"/>
              <a:gd name="connsiteX14" fmla="*/ 844000 w 4882642"/>
              <a:gd name="connsiteY14" fmla="*/ 27432 h 27432"/>
              <a:gd name="connsiteX15" fmla="*/ 0 w 4882642"/>
              <a:gd name="connsiteY15" fmla="*/ 27432 h 27432"/>
              <a:gd name="connsiteX16" fmla="*/ 0 w 4882642"/>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2642" h="27432" fill="none" extrusionOk="0">
                <a:moveTo>
                  <a:pt x="0" y="0"/>
                </a:moveTo>
                <a:cubicBezTo>
                  <a:pt x="283896" y="15806"/>
                  <a:pt x="476914" y="-5705"/>
                  <a:pt x="648694" y="0"/>
                </a:cubicBezTo>
                <a:cubicBezTo>
                  <a:pt x="820474" y="5705"/>
                  <a:pt x="992491" y="-2560"/>
                  <a:pt x="1199735" y="0"/>
                </a:cubicBezTo>
                <a:cubicBezTo>
                  <a:pt x="1406979" y="2560"/>
                  <a:pt x="1535106" y="-12373"/>
                  <a:pt x="1799602" y="0"/>
                </a:cubicBezTo>
                <a:cubicBezTo>
                  <a:pt x="2064098" y="12373"/>
                  <a:pt x="2220857" y="34016"/>
                  <a:pt x="2545949" y="0"/>
                </a:cubicBezTo>
                <a:cubicBezTo>
                  <a:pt x="2871041" y="-34016"/>
                  <a:pt x="2930967" y="-6551"/>
                  <a:pt x="3194643" y="0"/>
                </a:cubicBezTo>
                <a:cubicBezTo>
                  <a:pt x="3458319" y="6551"/>
                  <a:pt x="3590719" y="-27970"/>
                  <a:pt x="3794510" y="0"/>
                </a:cubicBezTo>
                <a:cubicBezTo>
                  <a:pt x="3998301" y="27970"/>
                  <a:pt x="4343090" y="-39667"/>
                  <a:pt x="4882642" y="0"/>
                </a:cubicBezTo>
                <a:cubicBezTo>
                  <a:pt x="4881669" y="8304"/>
                  <a:pt x="4882164" y="21512"/>
                  <a:pt x="4882642" y="27432"/>
                </a:cubicBezTo>
                <a:cubicBezTo>
                  <a:pt x="4608564" y="7308"/>
                  <a:pt x="4394312" y="56256"/>
                  <a:pt x="4185122" y="27432"/>
                </a:cubicBezTo>
                <a:cubicBezTo>
                  <a:pt x="3975932" y="-1392"/>
                  <a:pt x="3827783" y="51583"/>
                  <a:pt x="3585254" y="27432"/>
                </a:cubicBezTo>
                <a:cubicBezTo>
                  <a:pt x="3342725" y="3281"/>
                  <a:pt x="3165015" y="17373"/>
                  <a:pt x="2790081" y="27432"/>
                </a:cubicBezTo>
                <a:cubicBezTo>
                  <a:pt x="2415147" y="37491"/>
                  <a:pt x="2453830" y="6816"/>
                  <a:pt x="2141387" y="27432"/>
                </a:cubicBezTo>
                <a:cubicBezTo>
                  <a:pt x="1828944" y="48048"/>
                  <a:pt x="1774219" y="17790"/>
                  <a:pt x="1590346" y="27432"/>
                </a:cubicBezTo>
                <a:cubicBezTo>
                  <a:pt x="1406473" y="37074"/>
                  <a:pt x="1200327" y="18527"/>
                  <a:pt x="844000" y="27432"/>
                </a:cubicBezTo>
                <a:cubicBezTo>
                  <a:pt x="487673" y="36337"/>
                  <a:pt x="322314" y="2648"/>
                  <a:pt x="0" y="27432"/>
                </a:cubicBezTo>
                <a:cubicBezTo>
                  <a:pt x="-1048" y="14992"/>
                  <a:pt x="-1120" y="7447"/>
                  <a:pt x="0" y="0"/>
                </a:cubicBezTo>
                <a:close/>
              </a:path>
              <a:path w="4882642" h="27432" stroke="0" extrusionOk="0">
                <a:moveTo>
                  <a:pt x="0" y="0"/>
                </a:moveTo>
                <a:cubicBezTo>
                  <a:pt x="238803" y="9040"/>
                  <a:pt x="494861" y="-4831"/>
                  <a:pt x="648694" y="0"/>
                </a:cubicBezTo>
                <a:cubicBezTo>
                  <a:pt x="802527" y="4831"/>
                  <a:pt x="991643" y="12575"/>
                  <a:pt x="1199735" y="0"/>
                </a:cubicBezTo>
                <a:cubicBezTo>
                  <a:pt x="1407827" y="-12575"/>
                  <a:pt x="1757315" y="9056"/>
                  <a:pt x="1994908" y="0"/>
                </a:cubicBezTo>
                <a:cubicBezTo>
                  <a:pt x="2232501" y="-9056"/>
                  <a:pt x="2370188" y="18797"/>
                  <a:pt x="2643602" y="0"/>
                </a:cubicBezTo>
                <a:cubicBezTo>
                  <a:pt x="2917016" y="-18797"/>
                  <a:pt x="3036387" y="10091"/>
                  <a:pt x="3292296" y="0"/>
                </a:cubicBezTo>
                <a:cubicBezTo>
                  <a:pt x="3548205" y="-10091"/>
                  <a:pt x="3892824" y="6516"/>
                  <a:pt x="4087469" y="0"/>
                </a:cubicBezTo>
                <a:cubicBezTo>
                  <a:pt x="4282114" y="-6516"/>
                  <a:pt x="4487997" y="-16222"/>
                  <a:pt x="4882642" y="0"/>
                </a:cubicBezTo>
                <a:cubicBezTo>
                  <a:pt x="4883127" y="9333"/>
                  <a:pt x="4883920" y="19699"/>
                  <a:pt x="4882642" y="27432"/>
                </a:cubicBezTo>
                <a:cubicBezTo>
                  <a:pt x="4665479" y="53358"/>
                  <a:pt x="4455363" y="34051"/>
                  <a:pt x="4282775" y="27432"/>
                </a:cubicBezTo>
                <a:cubicBezTo>
                  <a:pt x="4110187" y="20813"/>
                  <a:pt x="3781952" y="37808"/>
                  <a:pt x="3585254" y="27432"/>
                </a:cubicBezTo>
                <a:cubicBezTo>
                  <a:pt x="3388556" y="17056"/>
                  <a:pt x="3084641" y="41802"/>
                  <a:pt x="2887734" y="27432"/>
                </a:cubicBezTo>
                <a:cubicBezTo>
                  <a:pt x="2690827" y="13062"/>
                  <a:pt x="2491613" y="5294"/>
                  <a:pt x="2239040" y="27432"/>
                </a:cubicBezTo>
                <a:cubicBezTo>
                  <a:pt x="1986467" y="49570"/>
                  <a:pt x="1795483" y="63015"/>
                  <a:pt x="1443867" y="27432"/>
                </a:cubicBezTo>
                <a:cubicBezTo>
                  <a:pt x="1092251" y="-8151"/>
                  <a:pt x="850619" y="43704"/>
                  <a:pt x="648694" y="27432"/>
                </a:cubicBezTo>
                <a:cubicBezTo>
                  <a:pt x="446769" y="11160"/>
                  <a:pt x="306471" y="26408"/>
                  <a:pt x="0" y="27432"/>
                </a:cubicBezTo>
                <a:cubicBezTo>
                  <a:pt x="211" y="18145"/>
                  <a:pt x="120" y="648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5EA7933-001A-9F3E-D63B-1A0F9328586A}"/>
              </a:ext>
            </a:extLst>
          </p:cNvPr>
          <p:cNvSpPr txBox="1"/>
          <p:nvPr/>
        </p:nvSpPr>
        <p:spPr>
          <a:xfrm>
            <a:off x="10108692" y="3997329"/>
            <a:ext cx="7228332" cy="5326183"/>
          </a:xfrm>
          <a:prstGeom prst="rect">
            <a:avLst/>
          </a:prstGeom>
        </p:spPr>
        <p:txBody>
          <a:bodyPr vert="horz" lIns="91440" tIns="45720" rIns="91440" bIns="45720" rtlCol="0" anchor="t">
            <a:normAutofit lnSpcReduction="10000"/>
          </a:bodyPr>
          <a:lstStyle/>
          <a:p>
            <a:pPr marL="457200" indent="-457200">
              <a:lnSpc>
                <a:spcPct val="90000"/>
              </a:lnSpc>
              <a:spcAft>
                <a:spcPts val="600"/>
              </a:spcAft>
              <a:buFont typeface="Arial" panose="020B0604020202020204" pitchFamily="34" charset="0"/>
              <a:buChar char="•"/>
            </a:pPr>
            <a:r>
              <a:rPr lang="en-US" sz="3100" dirty="0"/>
              <a:t>Apple or Android:​ Go to the app store and search: </a:t>
            </a:r>
            <a:r>
              <a:rPr lang="en-US" sz="3100" b="1" dirty="0"/>
              <a:t>"PACE by </a:t>
            </a:r>
            <a:r>
              <a:rPr lang="en-US" sz="3100" b="1" dirty="0" err="1"/>
              <a:t>ChaiCore</a:t>
            </a:r>
            <a:r>
              <a:rPr lang="en-US" sz="3100" b="1" dirty="0"/>
              <a:t>"</a:t>
            </a:r>
          </a:p>
          <a:p>
            <a:pPr marL="457200" indent="-457200">
              <a:lnSpc>
                <a:spcPct val="90000"/>
              </a:lnSpc>
              <a:spcAft>
                <a:spcPts val="600"/>
              </a:spcAft>
              <a:buFont typeface="Arial" panose="020B0604020202020204" pitchFamily="34" charset="0"/>
              <a:buChar char="•"/>
            </a:pPr>
            <a:r>
              <a:rPr lang="en-US" sz="3100" dirty="0"/>
              <a:t>Available in English or Spanish</a:t>
            </a:r>
          </a:p>
          <a:p>
            <a:pPr marL="457200" indent="-457200">
              <a:lnSpc>
                <a:spcPct val="90000"/>
              </a:lnSpc>
              <a:spcAft>
                <a:spcPts val="600"/>
              </a:spcAft>
              <a:buFont typeface="Arial" panose="020B0604020202020204" pitchFamily="34" charset="0"/>
              <a:buChar char="•"/>
            </a:pPr>
            <a:r>
              <a:rPr lang="en-US" sz="3100" dirty="0"/>
              <a:t>​The application is free and does not require cellular data or wireless internet. ​</a:t>
            </a:r>
          </a:p>
          <a:p>
            <a:pPr marL="457200" indent="-457200">
              <a:lnSpc>
                <a:spcPct val="90000"/>
              </a:lnSpc>
              <a:spcAft>
                <a:spcPts val="600"/>
              </a:spcAft>
              <a:buFont typeface="Arial" panose="020B0604020202020204" pitchFamily="34" charset="0"/>
              <a:buChar char="•"/>
            </a:pPr>
            <a:r>
              <a:rPr lang="en-US" sz="3100" dirty="0"/>
              <a:t>No data is collected by this application​</a:t>
            </a:r>
          </a:p>
          <a:p>
            <a:pPr marL="457200" indent="-457200">
              <a:lnSpc>
                <a:spcPct val="90000"/>
              </a:lnSpc>
              <a:spcAft>
                <a:spcPts val="600"/>
              </a:spcAft>
              <a:buFont typeface="Arial" panose="020B0604020202020204" pitchFamily="34" charset="0"/>
              <a:buChar char="•"/>
            </a:pPr>
            <a:r>
              <a:rPr lang="en-US" sz="3100" dirty="0"/>
              <a:t>​PACE by </a:t>
            </a:r>
            <a:r>
              <a:rPr lang="en-US" sz="3100" dirty="0" err="1"/>
              <a:t>ChaiCore</a:t>
            </a:r>
            <a:r>
              <a:rPr lang="en-US" sz="3100" dirty="0"/>
              <a:t> is a grant-funded research application studying efficacy of Adrenal Crisis content for informing patients about their disease.</a:t>
            </a:r>
          </a:p>
        </p:txBody>
      </p:sp>
    </p:spTree>
    <p:extLst>
      <p:ext uri="{BB962C8B-B14F-4D97-AF65-F5344CB8AC3E}">
        <p14:creationId xmlns:p14="http://schemas.microsoft.com/office/powerpoint/2010/main" val="1515136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A screenshot of a cell phone&#10;&#10;Description automatically generated">
            <a:extLst>
              <a:ext uri="{FF2B5EF4-FFF2-40B4-BE49-F238E27FC236}">
                <a16:creationId xmlns:a16="http://schemas.microsoft.com/office/drawing/2014/main" id="{1CECA337-5B0E-978C-492F-56A4C3EE50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98" y="1685290"/>
            <a:ext cx="3194579" cy="6907200"/>
          </a:xfrm>
          <a:prstGeom prst="rect">
            <a:avLst/>
          </a:prstGeom>
        </p:spPr>
      </p:pic>
      <p:cxnSp>
        <p:nvCxnSpPr>
          <p:cNvPr id="27" name="Straight Connector 26">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15118" y="2360830"/>
            <a:ext cx="0" cy="556534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a cell phone&#10;&#10;Description automatically generated">
            <a:extLst>
              <a:ext uri="{FF2B5EF4-FFF2-40B4-BE49-F238E27FC236}">
                <a16:creationId xmlns:a16="http://schemas.microsoft.com/office/drawing/2014/main" id="{F10331B8-FFD0-A7AB-3AB5-FF8888D03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4896" y="1685290"/>
            <a:ext cx="3194580" cy="6907200"/>
          </a:xfrm>
          <a:prstGeom prst="rect">
            <a:avLst/>
          </a:prstGeom>
        </p:spPr>
      </p:pic>
      <p:cxnSp>
        <p:nvCxnSpPr>
          <p:cNvPr id="29" name="Straight Connector 28">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8892" y="2360830"/>
            <a:ext cx="0" cy="556534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8" name="Picture 7" descr="A screenshot of a cell phone&#10;&#10;Description automatically generated">
            <a:extLst>
              <a:ext uri="{FF2B5EF4-FFF2-40B4-BE49-F238E27FC236}">
                <a16:creationId xmlns:a16="http://schemas.microsoft.com/office/drawing/2014/main" id="{138353F0-00F3-CACB-8011-50A3CC163A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6539" y="1685290"/>
            <a:ext cx="3194579" cy="6907200"/>
          </a:xfrm>
          <a:prstGeom prst="rect">
            <a:avLst/>
          </a:prstGeom>
        </p:spPr>
      </p:pic>
      <p:cxnSp>
        <p:nvCxnSpPr>
          <p:cNvPr id="31" name="Straight Connector 30">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34930" y="2360830"/>
            <a:ext cx="0" cy="556534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5" descr="A screenshot of a video&#10;&#10;Description automatically generated">
            <a:extLst>
              <a:ext uri="{FF2B5EF4-FFF2-40B4-BE49-F238E27FC236}">
                <a16:creationId xmlns:a16="http://schemas.microsoft.com/office/drawing/2014/main" id="{4BFB4EB1-FC4A-6F0E-D528-0E7B17FE5A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03943" y="1685290"/>
            <a:ext cx="3194580" cy="6907200"/>
          </a:xfrm>
          <a:prstGeom prst="rect">
            <a:avLst/>
          </a:prstGeom>
        </p:spPr>
      </p:pic>
    </p:spTree>
    <p:extLst>
      <p:ext uri="{BB962C8B-B14F-4D97-AF65-F5344CB8AC3E}">
        <p14:creationId xmlns:p14="http://schemas.microsoft.com/office/powerpoint/2010/main" val="602513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9130E9D7-46B4-2043-D48E-D2C062659A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898" y="1685290"/>
            <a:ext cx="3194580" cy="6907200"/>
          </a:xfrm>
          <a:prstGeom prst="rect">
            <a:avLst/>
          </a:prstGeom>
        </p:spPr>
      </p:pic>
      <p:cxnSp>
        <p:nvCxnSpPr>
          <p:cNvPr id="21" name="Straight Connector 20">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15118" y="2360830"/>
            <a:ext cx="0" cy="556534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6" name="Picture 15" descr="A close-up of a blue circle with a light bulb in it&#10;&#10;Description automatically generated">
            <a:extLst>
              <a:ext uri="{FF2B5EF4-FFF2-40B4-BE49-F238E27FC236}">
                <a16:creationId xmlns:a16="http://schemas.microsoft.com/office/drawing/2014/main" id="{23E116FF-B413-716F-BA58-0788F226E2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4896" y="1685290"/>
            <a:ext cx="3194579" cy="6907200"/>
          </a:xfrm>
          <a:prstGeom prst="rect">
            <a:avLst/>
          </a:prstGeom>
        </p:spPr>
      </p:pic>
      <p:cxnSp>
        <p:nvCxnSpPr>
          <p:cNvPr id="23" name="Straight Connector 22">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08892" y="2360830"/>
            <a:ext cx="0" cy="556534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4" name="Picture 13" descr="A screenshot of a cell phone&#10;&#10;Description automatically generated">
            <a:extLst>
              <a:ext uri="{FF2B5EF4-FFF2-40B4-BE49-F238E27FC236}">
                <a16:creationId xmlns:a16="http://schemas.microsoft.com/office/drawing/2014/main" id="{BEE18EEA-9F07-8529-0431-5231B9B9B2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6539" y="1685290"/>
            <a:ext cx="3194579" cy="6907200"/>
          </a:xfrm>
          <a:prstGeom prst="rect">
            <a:avLst/>
          </a:prstGeom>
        </p:spPr>
      </p:pic>
      <p:cxnSp>
        <p:nvCxnSpPr>
          <p:cNvPr id="25" name="Straight Connector 24">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434930" y="2360830"/>
            <a:ext cx="0" cy="556534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2" name="Picture 11" descr="A screenshot of a video&#10;&#10;Description automatically generated">
            <a:extLst>
              <a:ext uri="{FF2B5EF4-FFF2-40B4-BE49-F238E27FC236}">
                <a16:creationId xmlns:a16="http://schemas.microsoft.com/office/drawing/2014/main" id="{EF69A924-96FE-225B-8E1E-0945B90E72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03943" y="1685290"/>
            <a:ext cx="3194580" cy="6907200"/>
          </a:xfrm>
          <a:prstGeom prst="rect">
            <a:avLst/>
          </a:prstGeom>
        </p:spPr>
      </p:pic>
    </p:spTree>
    <p:extLst>
      <p:ext uri="{BB962C8B-B14F-4D97-AF65-F5344CB8AC3E}">
        <p14:creationId xmlns:p14="http://schemas.microsoft.com/office/powerpoint/2010/main" val="2225277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16856964" cy="884682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screenshot of a phone&#10;&#10;Description automatically generated">
            <a:extLst>
              <a:ext uri="{FF2B5EF4-FFF2-40B4-BE49-F238E27FC236}">
                <a16:creationId xmlns:a16="http://schemas.microsoft.com/office/drawing/2014/main" id="{645A8CD7-6CC5-CD7D-3941-DEC6DF7A8D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1263651"/>
            <a:ext cx="3588860" cy="7759698"/>
          </a:xfrm>
          <a:prstGeom prst="rect">
            <a:avLst/>
          </a:prstGeom>
        </p:spPr>
      </p:pic>
      <p:cxnSp>
        <p:nvCxnSpPr>
          <p:cNvPr id="33" name="Straight Connector 3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19937" y="1714500"/>
            <a:ext cx="0" cy="6858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0" name="Picture 19" descr="A screenshot of a phone number&#10;&#10;Description automatically generated">
            <a:extLst>
              <a:ext uri="{FF2B5EF4-FFF2-40B4-BE49-F238E27FC236}">
                <a16:creationId xmlns:a16="http://schemas.microsoft.com/office/drawing/2014/main" id="{24AC2837-7432-0FB7-7E83-095AC4F8D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58600" y="952500"/>
            <a:ext cx="3659346" cy="7912099"/>
          </a:xfrm>
          <a:prstGeom prst="rect">
            <a:avLst/>
          </a:prstGeom>
        </p:spPr>
      </p:pic>
    </p:spTree>
    <p:extLst>
      <p:ext uri="{BB962C8B-B14F-4D97-AF65-F5344CB8AC3E}">
        <p14:creationId xmlns:p14="http://schemas.microsoft.com/office/powerpoint/2010/main" val="188445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7443-642B-C7A9-F71F-102F18F51CB6}"/>
              </a:ext>
            </a:extLst>
          </p:cNvPr>
          <p:cNvSpPr>
            <a:spLocks noGrp="1"/>
          </p:cNvSpPr>
          <p:nvPr>
            <p:ph type="title"/>
          </p:nvPr>
        </p:nvSpPr>
        <p:spPr>
          <a:xfrm>
            <a:off x="2892111" y="266700"/>
            <a:ext cx="12503778" cy="1619067"/>
          </a:xfrm>
        </p:spPr>
        <p:txBody>
          <a:bodyPr>
            <a:normAutofit/>
          </a:bodyPr>
          <a:lstStyle/>
          <a:p>
            <a:r>
              <a:rPr lang="en-US" sz="6000" dirty="0"/>
              <a:t>Adrenal Insufficiency School Training </a:t>
            </a:r>
          </a:p>
        </p:txBody>
      </p:sp>
      <p:sp>
        <p:nvSpPr>
          <p:cNvPr id="3" name="Content Placeholder 2">
            <a:extLst>
              <a:ext uri="{FF2B5EF4-FFF2-40B4-BE49-F238E27FC236}">
                <a16:creationId xmlns:a16="http://schemas.microsoft.com/office/drawing/2014/main" id="{D48FA113-2DA0-9F05-7058-50D814F9660D}"/>
              </a:ext>
            </a:extLst>
          </p:cNvPr>
          <p:cNvSpPr>
            <a:spLocks noGrp="1"/>
          </p:cNvSpPr>
          <p:nvPr>
            <p:ph idx="1"/>
          </p:nvPr>
        </p:nvSpPr>
        <p:spPr>
          <a:xfrm>
            <a:off x="259004" y="2616334"/>
            <a:ext cx="10077099" cy="5482371"/>
          </a:xfrm>
        </p:spPr>
        <p:txBody>
          <a:bodyPr vert="horz" lIns="137160" tIns="68580" rIns="137160" bIns="68580" rtlCol="0" anchor="t">
            <a:noAutofit/>
          </a:bodyPr>
          <a:lstStyle/>
          <a:p>
            <a:pPr>
              <a:spcBef>
                <a:spcPts val="0"/>
              </a:spcBef>
              <a:spcAft>
                <a:spcPts val="2400"/>
              </a:spcAft>
            </a:pPr>
            <a:r>
              <a:rPr lang="en-US" dirty="0">
                <a:latin typeface="Segoe UI"/>
                <a:ea typeface="+mn-lt"/>
                <a:cs typeface="+mn-lt"/>
                <a:hlinkClick r:id="rId3"/>
              </a:rPr>
              <a:t>Alabama Senate Bill 52</a:t>
            </a:r>
            <a:endParaRPr lang="en-US" dirty="0">
              <a:latin typeface="Segoe UI"/>
              <a:ea typeface="+mn-lt"/>
              <a:cs typeface="Segoe UI"/>
            </a:endParaRPr>
          </a:p>
          <a:p>
            <a:pPr>
              <a:spcBef>
                <a:spcPts val="0"/>
              </a:spcBef>
              <a:spcAft>
                <a:spcPts val="2400"/>
              </a:spcAft>
            </a:pPr>
            <a:r>
              <a:rPr lang="en-US" dirty="0">
                <a:latin typeface="Segoe UI"/>
                <a:ea typeface="+mn-lt"/>
                <a:cs typeface="+mn-lt"/>
              </a:rPr>
              <a:t>Amended the Alabama Safe Schools Act.</a:t>
            </a:r>
            <a:endParaRPr lang="en-US" dirty="0">
              <a:latin typeface="Segoe UI"/>
              <a:cs typeface="Segoe UI"/>
            </a:endParaRPr>
          </a:p>
          <a:p>
            <a:pPr>
              <a:spcBef>
                <a:spcPts val="0"/>
              </a:spcBef>
              <a:spcAft>
                <a:spcPts val="2400"/>
              </a:spcAft>
            </a:pPr>
            <a:r>
              <a:rPr lang="en-US" dirty="0">
                <a:latin typeface="Segoe UI"/>
                <a:ea typeface="+mn-lt"/>
                <a:cs typeface="Segoe UI"/>
              </a:rPr>
              <a:t>Mandates adrenal insufficiency and adrenal crisis</a:t>
            </a:r>
            <a:r>
              <a:rPr lang="en-US" dirty="0">
                <a:latin typeface="Segoe UI"/>
                <a:ea typeface="+mn-lt"/>
                <a:cs typeface="+mn-lt"/>
              </a:rPr>
              <a:t> training for school staff.</a:t>
            </a:r>
          </a:p>
          <a:p>
            <a:pPr>
              <a:spcBef>
                <a:spcPts val="0"/>
              </a:spcBef>
              <a:spcAft>
                <a:spcPts val="2400"/>
              </a:spcAft>
            </a:pPr>
            <a:r>
              <a:rPr lang="en-US" dirty="0">
                <a:latin typeface="Segoe UI"/>
                <a:ea typeface="+mn-lt"/>
                <a:cs typeface="+mn-lt"/>
              </a:rPr>
              <a:t>Authorizes trained school personnel to administer injectable medication to students with adrenal crisis.</a:t>
            </a:r>
          </a:p>
          <a:p>
            <a:pPr>
              <a:spcBef>
                <a:spcPts val="0"/>
              </a:spcBef>
              <a:spcAft>
                <a:spcPts val="2400"/>
              </a:spcAft>
            </a:pPr>
            <a:r>
              <a:rPr lang="en-US" dirty="0">
                <a:latin typeface="Segoe UI"/>
                <a:ea typeface="+mn-lt"/>
                <a:cs typeface="+mn-lt"/>
                <a:hlinkClick r:id="rId4"/>
              </a:rPr>
              <a:t>Alabama Health Services Safe Schools Adrenal Insufficiency Curriculum</a:t>
            </a:r>
            <a:endParaRPr lang="en-US" dirty="0">
              <a:latin typeface="Segoe UI"/>
              <a:ea typeface="+mn-lt"/>
              <a:cs typeface="+mn-lt"/>
            </a:endParaRPr>
          </a:p>
        </p:txBody>
      </p:sp>
      <p:pic>
        <p:nvPicPr>
          <p:cNvPr id="5" name="Picture 4" descr="Desks in empty classroom">
            <a:extLst>
              <a:ext uri="{FF2B5EF4-FFF2-40B4-BE49-F238E27FC236}">
                <a16:creationId xmlns:a16="http://schemas.microsoft.com/office/drawing/2014/main" id="{121A5F7A-7908-782C-BFC8-C0E00E4B85DD}"/>
              </a:ext>
            </a:extLst>
          </p:cNvPr>
          <p:cNvPicPr>
            <a:picLocks noChangeAspect="1"/>
          </p:cNvPicPr>
          <p:nvPr/>
        </p:nvPicPr>
        <p:blipFill rotWithShape="1">
          <a:blip r:embed="rId5"/>
          <a:srcRect l="14346" r="10654" b="-1"/>
          <a:stretch/>
        </p:blipFill>
        <p:spPr>
          <a:xfrm>
            <a:off x="10336103" y="1946664"/>
            <a:ext cx="6821712" cy="6821712"/>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1979744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BC80C9C-2FAB-7388-5EF7-1D0C9BF73A9B}"/>
              </a:ext>
            </a:extLst>
          </p:cNvPr>
          <p:cNvSpPr txBox="1"/>
          <p:nvPr/>
        </p:nvSpPr>
        <p:spPr>
          <a:xfrm>
            <a:off x="613144" y="869287"/>
            <a:ext cx="16572289" cy="127392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700" kern="1200" dirty="0">
                <a:solidFill>
                  <a:schemeClr val="tx1"/>
                </a:solidFill>
                <a:latin typeface="+mj-lt"/>
                <a:ea typeface="+mj-ea"/>
                <a:cs typeface="+mj-cs"/>
              </a:rPr>
              <a:t>Getting Ready for School/Camp: Parent Tips </a:t>
            </a:r>
          </a:p>
        </p:txBody>
      </p:sp>
      <p:sp>
        <p:nvSpPr>
          <p:cNvPr id="13" name="Rectangle 1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 y="2998267"/>
            <a:ext cx="17181892" cy="11725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04618"/>
            <a:ext cx="17075043" cy="64019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DEB6F0D-6D70-59FA-3B12-9D5E799A25B7}"/>
              </a:ext>
            </a:extLst>
          </p:cNvPr>
          <p:cNvSpPr txBox="1"/>
          <p:nvPr/>
        </p:nvSpPr>
        <p:spPr>
          <a:xfrm>
            <a:off x="9609643" y="3899263"/>
            <a:ext cx="6796347" cy="5459175"/>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3000" dirty="0"/>
              <a:t>Contact your local CARES Support Group Leader to talk with other parents of children with CAH</a:t>
            </a:r>
          </a:p>
          <a:p>
            <a:pPr marL="285750" indent="-228600">
              <a:lnSpc>
                <a:spcPct val="90000"/>
              </a:lnSpc>
              <a:spcAft>
                <a:spcPts val="600"/>
              </a:spcAft>
              <a:buFont typeface="Arial" panose="020B0604020202020204" pitchFamily="34" charset="0"/>
              <a:buChar char="•"/>
            </a:pPr>
            <a:r>
              <a:rPr lang="en-US" sz="3000" dirty="0"/>
              <a:t>Get Medical Alert Identification</a:t>
            </a:r>
          </a:p>
          <a:p>
            <a:pPr marL="285750" indent="-228600">
              <a:lnSpc>
                <a:spcPct val="90000"/>
              </a:lnSpc>
              <a:spcAft>
                <a:spcPts val="600"/>
              </a:spcAft>
              <a:buFont typeface="Arial" panose="020B0604020202020204" pitchFamily="34" charset="0"/>
              <a:buChar char="•"/>
            </a:pPr>
            <a:r>
              <a:rPr lang="en-US" sz="3000" dirty="0"/>
              <a:t>Build a team </a:t>
            </a:r>
          </a:p>
          <a:p>
            <a:pPr marL="285750" indent="-228600">
              <a:lnSpc>
                <a:spcPct val="90000"/>
              </a:lnSpc>
              <a:spcAft>
                <a:spcPts val="600"/>
              </a:spcAft>
              <a:buFont typeface="Arial" panose="020B0604020202020204" pitchFamily="34" charset="0"/>
              <a:buChar char="•"/>
            </a:pPr>
            <a:r>
              <a:rPr lang="en-US" sz="3000" dirty="0"/>
              <a:t>Give yourself time</a:t>
            </a:r>
          </a:p>
          <a:p>
            <a:pPr marL="285750" indent="-228600">
              <a:lnSpc>
                <a:spcPct val="90000"/>
              </a:lnSpc>
              <a:spcAft>
                <a:spcPts val="600"/>
              </a:spcAft>
              <a:buFont typeface="Arial" panose="020B0604020202020204" pitchFamily="34" charset="0"/>
              <a:buChar char="•"/>
            </a:pPr>
            <a:r>
              <a:rPr lang="en-US" sz="3000" dirty="0"/>
              <a:t>Keep records/make lots of copies</a:t>
            </a:r>
          </a:p>
          <a:p>
            <a:pPr marL="285750" indent="-228600">
              <a:lnSpc>
                <a:spcPct val="90000"/>
              </a:lnSpc>
              <a:spcAft>
                <a:spcPts val="600"/>
              </a:spcAft>
              <a:buFont typeface="Arial" panose="020B0604020202020204" pitchFamily="34" charset="0"/>
              <a:buChar char="•"/>
            </a:pPr>
            <a:r>
              <a:rPr lang="en-US" sz="3000" dirty="0"/>
              <a:t>Bring a friend</a:t>
            </a:r>
          </a:p>
          <a:p>
            <a:pPr marL="285750" indent="-228600">
              <a:lnSpc>
                <a:spcPct val="90000"/>
              </a:lnSpc>
              <a:spcAft>
                <a:spcPts val="600"/>
              </a:spcAft>
              <a:buFont typeface="Arial" panose="020B0604020202020204" pitchFamily="34" charset="0"/>
              <a:buChar char="•"/>
            </a:pPr>
            <a:r>
              <a:rPr lang="en-US" sz="3000" dirty="0"/>
              <a:t>Get feedback</a:t>
            </a:r>
          </a:p>
          <a:p>
            <a:pPr marL="285750" indent="-228600">
              <a:lnSpc>
                <a:spcPct val="90000"/>
              </a:lnSpc>
              <a:spcAft>
                <a:spcPts val="600"/>
              </a:spcAft>
              <a:buFont typeface="Arial" panose="020B0604020202020204" pitchFamily="34" charset="0"/>
              <a:buChar char="•"/>
            </a:pPr>
            <a:endParaRPr lang="en-US" sz="3000" dirty="0"/>
          </a:p>
        </p:txBody>
      </p:sp>
      <p:sp>
        <p:nvSpPr>
          <p:cNvPr id="17" name="Rectangle 1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842060" y="3469541"/>
            <a:ext cx="1172550" cy="2285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67ED9F-1EAC-FF09-53E8-992CC5DA2AAE}"/>
              </a:ext>
            </a:extLst>
          </p:cNvPr>
          <p:cNvPicPr>
            <a:picLocks noChangeAspect="1"/>
          </p:cNvPicPr>
          <p:nvPr/>
        </p:nvPicPr>
        <p:blipFill>
          <a:blip r:embed="rId2"/>
          <a:stretch>
            <a:fillRect/>
          </a:stretch>
        </p:blipFill>
        <p:spPr>
          <a:xfrm>
            <a:off x="896106" y="5219700"/>
            <a:ext cx="7924800" cy="2380536"/>
          </a:xfrm>
          <a:prstGeom prst="rect">
            <a:avLst/>
          </a:prstGeom>
        </p:spPr>
      </p:pic>
    </p:spTree>
    <p:extLst>
      <p:ext uri="{BB962C8B-B14F-4D97-AF65-F5344CB8AC3E}">
        <p14:creationId xmlns:p14="http://schemas.microsoft.com/office/powerpoint/2010/main" val="2116691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705075-7EAC-586E-471B-D080E58943B2}"/>
              </a:ext>
            </a:extLst>
          </p:cNvPr>
          <p:cNvSpPr txBox="1"/>
          <p:nvPr/>
        </p:nvSpPr>
        <p:spPr>
          <a:xfrm>
            <a:off x="1212957" y="580395"/>
            <a:ext cx="13855050" cy="178342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kern="1200" dirty="0">
                <a:solidFill>
                  <a:schemeClr val="tx1"/>
                </a:solidFill>
                <a:latin typeface="+mj-lt"/>
                <a:ea typeface="+mj-ea"/>
                <a:cs typeface="+mj-cs"/>
              </a:rPr>
              <a:t>504 Plan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2997552"/>
            <a:ext cx="17542625" cy="1173264"/>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04618"/>
            <a:ext cx="17075043" cy="622176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06C48A2-54A9-6373-3D97-280DEE269706}"/>
              </a:ext>
            </a:extLst>
          </p:cNvPr>
          <p:cNvSpPr txBox="1"/>
          <p:nvPr/>
        </p:nvSpPr>
        <p:spPr>
          <a:xfrm>
            <a:off x="1190490" y="3899263"/>
            <a:ext cx="15215502" cy="515329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3600" dirty="0"/>
              <a:t>A child with classical CAH is at risk of adrenal crisis and requires appropriate monitoring and care to avoid serious illness and possible death</a:t>
            </a:r>
          </a:p>
          <a:p>
            <a:pPr marL="285750" indent="-228600">
              <a:lnSpc>
                <a:spcPct val="90000"/>
              </a:lnSpc>
              <a:spcAft>
                <a:spcPts val="600"/>
              </a:spcAft>
              <a:buFont typeface="Arial" panose="020B0604020202020204" pitchFamily="34" charset="0"/>
              <a:buChar char="•"/>
            </a:pPr>
            <a:r>
              <a:rPr lang="en-US" sz="3600" dirty="0"/>
              <a:t>Though CAH is not thought of as a </a:t>
            </a:r>
            <a:r>
              <a:rPr lang="en-US" sz="3600" i="1" dirty="0"/>
              <a:t>disability, </a:t>
            </a:r>
            <a:r>
              <a:rPr lang="en-US" sz="3600" dirty="0"/>
              <a:t>children with classical CAH are at serious risk for an adrenal crisis without proper medication, monitoring of health status, access to water, and appropriate emergency medical response</a:t>
            </a:r>
          </a:p>
          <a:p>
            <a:pPr marL="285750" indent="-228600">
              <a:lnSpc>
                <a:spcPct val="90000"/>
              </a:lnSpc>
              <a:spcAft>
                <a:spcPts val="600"/>
              </a:spcAft>
              <a:buFont typeface="Arial" panose="020B0604020202020204" pitchFamily="34" charset="0"/>
              <a:buChar char="•"/>
            </a:pPr>
            <a:r>
              <a:rPr lang="en-US" sz="3600" dirty="0"/>
              <a:t>Parents can advocate for 504 plans for their child to maintain his/her health and welfare</a:t>
            </a:r>
          </a:p>
          <a:p>
            <a:pPr marL="285750" indent="-228600">
              <a:lnSpc>
                <a:spcPct val="90000"/>
              </a:lnSpc>
              <a:spcAft>
                <a:spcPts val="600"/>
              </a:spcAft>
              <a:buFont typeface="Arial" panose="020B0604020202020204" pitchFamily="34" charset="0"/>
              <a:buChar char="•"/>
            </a:pPr>
            <a:endParaRPr lang="en-US" sz="3600" dirty="0"/>
          </a:p>
        </p:txBody>
      </p:sp>
    </p:spTree>
    <p:extLst>
      <p:ext uri="{BB962C8B-B14F-4D97-AF65-F5344CB8AC3E}">
        <p14:creationId xmlns:p14="http://schemas.microsoft.com/office/powerpoint/2010/main" val="2273221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2997552"/>
            <a:ext cx="17542625" cy="1173264"/>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04618"/>
            <a:ext cx="17075043" cy="622176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6EE177-6C0E-11D4-74E7-27A1E9711A2C}"/>
              </a:ext>
            </a:extLst>
          </p:cNvPr>
          <p:cNvSpPr txBox="1"/>
          <p:nvPr/>
        </p:nvSpPr>
        <p:spPr>
          <a:xfrm>
            <a:off x="915367" y="1130611"/>
            <a:ext cx="8686800" cy="1107996"/>
          </a:xfrm>
          <a:prstGeom prst="rect">
            <a:avLst/>
          </a:prstGeom>
          <a:noFill/>
        </p:spPr>
        <p:txBody>
          <a:bodyPr wrap="square" rtlCol="0">
            <a:spAutoFit/>
          </a:bodyPr>
          <a:lstStyle/>
          <a:p>
            <a:pPr>
              <a:spcAft>
                <a:spcPts val="600"/>
              </a:spcAft>
            </a:pPr>
            <a:r>
              <a:rPr lang="en-US" sz="6600" dirty="0"/>
              <a:t>Health Plan Worksheet</a:t>
            </a:r>
          </a:p>
        </p:txBody>
      </p:sp>
      <p:pic>
        <p:nvPicPr>
          <p:cNvPr id="17" name="Picture 16">
            <a:extLst>
              <a:ext uri="{FF2B5EF4-FFF2-40B4-BE49-F238E27FC236}">
                <a16:creationId xmlns:a16="http://schemas.microsoft.com/office/drawing/2014/main" id="{8D2005FB-604B-589F-B351-900221087876}"/>
              </a:ext>
            </a:extLst>
          </p:cNvPr>
          <p:cNvPicPr>
            <a:picLocks noChangeAspect="1"/>
          </p:cNvPicPr>
          <p:nvPr/>
        </p:nvPicPr>
        <p:blipFill>
          <a:blip r:embed="rId2"/>
          <a:stretch>
            <a:fillRect/>
          </a:stretch>
        </p:blipFill>
        <p:spPr>
          <a:xfrm>
            <a:off x="1382297" y="3848100"/>
            <a:ext cx="14578018" cy="4599017"/>
          </a:xfrm>
          <a:prstGeom prst="rect">
            <a:avLst/>
          </a:prstGeom>
        </p:spPr>
      </p:pic>
      <p:pic>
        <p:nvPicPr>
          <p:cNvPr id="5" name="Picture 4">
            <a:extLst>
              <a:ext uri="{FF2B5EF4-FFF2-40B4-BE49-F238E27FC236}">
                <a16:creationId xmlns:a16="http://schemas.microsoft.com/office/drawing/2014/main" id="{D573F67D-F389-A601-4218-B74BE9CCE558}"/>
              </a:ext>
            </a:extLst>
          </p:cNvPr>
          <p:cNvPicPr>
            <a:picLocks noChangeAspect="1"/>
          </p:cNvPicPr>
          <p:nvPr/>
        </p:nvPicPr>
        <p:blipFill>
          <a:blip r:embed="rId3"/>
          <a:stretch>
            <a:fillRect/>
          </a:stretch>
        </p:blipFill>
        <p:spPr>
          <a:xfrm>
            <a:off x="10517533" y="498179"/>
            <a:ext cx="6664356" cy="2001910"/>
          </a:xfrm>
          <a:prstGeom prst="rect">
            <a:avLst/>
          </a:prstGeom>
        </p:spPr>
      </p:pic>
    </p:spTree>
    <p:extLst>
      <p:ext uri="{BB962C8B-B14F-4D97-AF65-F5344CB8AC3E}">
        <p14:creationId xmlns:p14="http://schemas.microsoft.com/office/powerpoint/2010/main" val="2243722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2997552"/>
            <a:ext cx="17542625" cy="1173264"/>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04618"/>
            <a:ext cx="17075043" cy="622176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6EE177-6C0E-11D4-74E7-27A1E9711A2C}"/>
              </a:ext>
            </a:extLst>
          </p:cNvPr>
          <p:cNvSpPr txBox="1"/>
          <p:nvPr/>
        </p:nvSpPr>
        <p:spPr>
          <a:xfrm>
            <a:off x="1162469" y="945136"/>
            <a:ext cx="9220200" cy="1107996"/>
          </a:xfrm>
          <a:prstGeom prst="rect">
            <a:avLst/>
          </a:prstGeom>
          <a:noFill/>
        </p:spPr>
        <p:txBody>
          <a:bodyPr wrap="square" rtlCol="0">
            <a:spAutoFit/>
          </a:bodyPr>
          <a:lstStyle/>
          <a:p>
            <a:pPr>
              <a:spcAft>
                <a:spcPts val="600"/>
              </a:spcAft>
            </a:pPr>
            <a:r>
              <a:rPr lang="en-US" sz="6600" dirty="0"/>
              <a:t>Health Plan Worksheet</a:t>
            </a:r>
          </a:p>
        </p:txBody>
      </p:sp>
      <p:pic>
        <p:nvPicPr>
          <p:cNvPr id="5" name="Picture 4">
            <a:extLst>
              <a:ext uri="{FF2B5EF4-FFF2-40B4-BE49-F238E27FC236}">
                <a16:creationId xmlns:a16="http://schemas.microsoft.com/office/drawing/2014/main" id="{6AB9537A-69A5-5A62-CE25-F93C403AFD95}"/>
              </a:ext>
            </a:extLst>
          </p:cNvPr>
          <p:cNvPicPr>
            <a:picLocks noChangeAspect="1"/>
          </p:cNvPicPr>
          <p:nvPr/>
        </p:nvPicPr>
        <p:blipFill>
          <a:blip r:embed="rId2"/>
          <a:stretch>
            <a:fillRect/>
          </a:stretch>
        </p:blipFill>
        <p:spPr>
          <a:xfrm>
            <a:off x="1752600" y="3397648"/>
            <a:ext cx="14401800" cy="5632052"/>
          </a:xfrm>
          <a:prstGeom prst="rect">
            <a:avLst/>
          </a:prstGeom>
        </p:spPr>
      </p:pic>
      <p:pic>
        <p:nvPicPr>
          <p:cNvPr id="6" name="Picture 5">
            <a:extLst>
              <a:ext uri="{FF2B5EF4-FFF2-40B4-BE49-F238E27FC236}">
                <a16:creationId xmlns:a16="http://schemas.microsoft.com/office/drawing/2014/main" id="{0DD61E0E-0671-DEE3-A750-B848AE8155C1}"/>
              </a:ext>
            </a:extLst>
          </p:cNvPr>
          <p:cNvPicPr>
            <a:picLocks noChangeAspect="1"/>
          </p:cNvPicPr>
          <p:nvPr/>
        </p:nvPicPr>
        <p:blipFill>
          <a:blip r:embed="rId3"/>
          <a:stretch>
            <a:fillRect/>
          </a:stretch>
        </p:blipFill>
        <p:spPr>
          <a:xfrm>
            <a:off x="10345455" y="481952"/>
            <a:ext cx="6723345" cy="2019630"/>
          </a:xfrm>
          <a:prstGeom prst="rect">
            <a:avLst/>
          </a:prstGeom>
        </p:spPr>
      </p:pic>
    </p:spTree>
    <p:extLst>
      <p:ext uri="{BB962C8B-B14F-4D97-AF65-F5344CB8AC3E}">
        <p14:creationId xmlns:p14="http://schemas.microsoft.com/office/powerpoint/2010/main" val="61405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2997552"/>
            <a:ext cx="17542625" cy="1173264"/>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04618"/>
            <a:ext cx="17075043" cy="622176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6EE177-6C0E-11D4-74E7-27A1E9711A2C}"/>
              </a:ext>
            </a:extLst>
          </p:cNvPr>
          <p:cNvSpPr txBox="1"/>
          <p:nvPr/>
        </p:nvSpPr>
        <p:spPr>
          <a:xfrm>
            <a:off x="1219200" y="1257300"/>
            <a:ext cx="8991600" cy="1107996"/>
          </a:xfrm>
          <a:prstGeom prst="rect">
            <a:avLst/>
          </a:prstGeom>
          <a:noFill/>
        </p:spPr>
        <p:txBody>
          <a:bodyPr wrap="square" rtlCol="0">
            <a:spAutoFit/>
          </a:bodyPr>
          <a:lstStyle/>
          <a:p>
            <a:pPr>
              <a:spcAft>
                <a:spcPts val="600"/>
              </a:spcAft>
            </a:pPr>
            <a:r>
              <a:rPr lang="en-US" sz="6600" dirty="0"/>
              <a:t>Health Plan Worksheet</a:t>
            </a:r>
          </a:p>
        </p:txBody>
      </p:sp>
      <p:pic>
        <p:nvPicPr>
          <p:cNvPr id="6" name="Picture 5">
            <a:extLst>
              <a:ext uri="{FF2B5EF4-FFF2-40B4-BE49-F238E27FC236}">
                <a16:creationId xmlns:a16="http://schemas.microsoft.com/office/drawing/2014/main" id="{652E38DC-DF0C-2452-BCF5-4DA05656F2A9}"/>
              </a:ext>
            </a:extLst>
          </p:cNvPr>
          <p:cNvPicPr>
            <a:picLocks noChangeAspect="1"/>
          </p:cNvPicPr>
          <p:nvPr/>
        </p:nvPicPr>
        <p:blipFill>
          <a:blip r:embed="rId2"/>
          <a:stretch>
            <a:fillRect/>
          </a:stretch>
        </p:blipFill>
        <p:spPr>
          <a:xfrm>
            <a:off x="2133600" y="3583826"/>
            <a:ext cx="12954000" cy="5853212"/>
          </a:xfrm>
          <a:prstGeom prst="rect">
            <a:avLst/>
          </a:prstGeom>
        </p:spPr>
      </p:pic>
      <p:pic>
        <p:nvPicPr>
          <p:cNvPr id="5" name="Picture 4">
            <a:extLst>
              <a:ext uri="{FF2B5EF4-FFF2-40B4-BE49-F238E27FC236}">
                <a16:creationId xmlns:a16="http://schemas.microsoft.com/office/drawing/2014/main" id="{D391DF83-A6A5-D3EF-FF17-B898BB415EAE}"/>
              </a:ext>
            </a:extLst>
          </p:cNvPr>
          <p:cNvPicPr>
            <a:picLocks noChangeAspect="1"/>
          </p:cNvPicPr>
          <p:nvPr/>
        </p:nvPicPr>
        <p:blipFill>
          <a:blip r:embed="rId3"/>
          <a:stretch>
            <a:fillRect/>
          </a:stretch>
        </p:blipFill>
        <p:spPr>
          <a:xfrm>
            <a:off x="10820400" y="751261"/>
            <a:ext cx="6361489" cy="1910932"/>
          </a:xfrm>
          <a:prstGeom prst="rect">
            <a:avLst/>
          </a:prstGeom>
        </p:spPr>
      </p:pic>
    </p:spTree>
    <p:extLst>
      <p:ext uri="{BB962C8B-B14F-4D97-AF65-F5344CB8AC3E}">
        <p14:creationId xmlns:p14="http://schemas.microsoft.com/office/powerpoint/2010/main" val="699443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2997552"/>
            <a:ext cx="17542625" cy="1173264"/>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04618"/>
            <a:ext cx="17075043" cy="622176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6EE177-6C0E-11D4-74E7-27A1E9711A2C}"/>
              </a:ext>
            </a:extLst>
          </p:cNvPr>
          <p:cNvSpPr txBox="1"/>
          <p:nvPr/>
        </p:nvSpPr>
        <p:spPr>
          <a:xfrm>
            <a:off x="1219200" y="1257300"/>
            <a:ext cx="8534400" cy="1107996"/>
          </a:xfrm>
          <a:prstGeom prst="rect">
            <a:avLst/>
          </a:prstGeom>
          <a:noFill/>
        </p:spPr>
        <p:txBody>
          <a:bodyPr wrap="square" rtlCol="0">
            <a:spAutoFit/>
          </a:bodyPr>
          <a:lstStyle/>
          <a:p>
            <a:pPr>
              <a:spcAft>
                <a:spcPts val="600"/>
              </a:spcAft>
            </a:pPr>
            <a:r>
              <a:rPr lang="en-US" sz="6600" dirty="0"/>
              <a:t>Health Plan Worksheet</a:t>
            </a:r>
          </a:p>
        </p:txBody>
      </p:sp>
      <p:pic>
        <p:nvPicPr>
          <p:cNvPr id="5" name="Picture 4">
            <a:extLst>
              <a:ext uri="{FF2B5EF4-FFF2-40B4-BE49-F238E27FC236}">
                <a16:creationId xmlns:a16="http://schemas.microsoft.com/office/drawing/2014/main" id="{880BE52D-2ED1-FA98-D782-8E3507E81272}"/>
              </a:ext>
            </a:extLst>
          </p:cNvPr>
          <p:cNvPicPr>
            <a:picLocks noChangeAspect="1"/>
          </p:cNvPicPr>
          <p:nvPr/>
        </p:nvPicPr>
        <p:blipFill>
          <a:blip r:embed="rId2"/>
          <a:stretch>
            <a:fillRect/>
          </a:stretch>
        </p:blipFill>
        <p:spPr>
          <a:xfrm>
            <a:off x="1887453" y="3691099"/>
            <a:ext cx="14513093" cy="4936105"/>
          </a:xfrm>
          <a:prstGeom prst="rect">
            <a:avLst/>
          </a:prstGeom>
        </p:spPr>
      </p:pic>
      <p:pic>
        <p:nvPicPr>
          <p:cNvPr id="6" name="Picture 5">
            <a:extLst>
              <a:ext uri="{FF2B5EF4-FFF2-40B4-BE49-F238E27FC236}">
                <a16:creationId xmlns:a16="http://schemas.microsoft.com/office/drawing/2014/main" id="{0DA4C405-C19E-A7C6-D248-6098145B0656}"/>
              </a:ext>
            </a:extLst>
          </p:cNvPr>
          <p:cNvPicPr>
            <a:picLocks noChangeAspect="1"/>
          </p:cNvPicPr>
          <p:nvPr/>
        </p:nvPicPr>
        <p:blipFill>
          <a:blip r:embed="rId3"/>
          <a:stretch>
            <a:fillRect/>
          </a:stretch>
        </p:blipFill>
        <p:spPr>
          <a:xfrm>
            <a:off x="10125740" y="571500"/>
            <a:ext cx="6943060" cy="2085630"/>
          </a:xfrm>
          <a:prstGeom prst="rect">
            <a:avLst/>
          </a:prstGeom>
        </p:spPr>
      </p:pic>
    </p:spTree>
    <p:extLst>
      <p:ext uri="{BB962C8B-B14F-4D97-AF65-F5344CB8AC3E}">
        <p14:creationId xmlns:p14="http://schemas.microsoft.com/office/powerpoint/2010/main" val="3577929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2997552"/>
            <a:ext cx="17542625" cy="1173264"/>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04618"/>
            <a:ext cx="17075043" cy="622176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6EE177-6C0E-11D4-74E7-27A1E9711A2C}"/>
              </a:ext>
            </a:extLst>
          </p:cNvPr>
          <p:cNvSpPr txBox="1"/>
          <p:nvPr/>
        </p:nvSpPr>
        <p:spPr>
          <a:xfrm>
            <a:off x="990600" y="1077176"/>
            <a:ext cx="8382000" cy="1107996"/>
          </a:xfrm>
          <a:prstGeom prst="rect">
            <a:avLst/>
          </a:prstGeom>
          <a:noFill/>
        </p:spPr>
        <p:txBody>
          <a:bodyPr wrap="square" rtlCol="0">
            <a:spAutoFit/>
          </a:bodyPr>
          <a:lstStyle/>
          <a:p>
            <a:pPr>
              <a:spcAft>
                <a:spcPts val="600"/>
              </a:spcAft>
            </a:pPr>
            <a:r>
              <a:rPr lang="en-US" sz="6600" dirty="0"/>
              <a:t>Health Plan Worksheet</a:t>
            </a:r>
          </a:p>
        </p:txBody>
      </p:sp>
      <p:pic>
        <p:nvPicPr>
          <p:cNvPr id="6" name="Picture 5">
            <a:extLst>
              <a:ext uri="{FF2B5EF4-FFF2-40B4-BE49-F238E27FC236}">
                <a16:creationId xmlns:a16="http://schemas.microsoft.com/office/drawing/2014/main" id="{B52846C8-E467-9494-1E32-63CCEAD52E43}"/>
              </a:ext>
            </a:extLst>
          </p:cNvPr>
          <p:cNvPicPr>
            <a:picLocks noChangeAspect="1"/>
          </p:cNvPicPr>
          <p:nvPr/>
        </p:nvPicPr>
        <p:blipFill>
          <a:blip r:embed="rId2"/>
          <a:stretch>
            <a:fillRect/>
          </a:stretch>
        </p:blipFill>
        <p:spPr>
          <a:xfrm>
            <a:off x="2043058" y="3583826"/>
            <a:ext cx="14201882" cy="5358991"/>
          </a:xfrm>
          <a:prstGeom prst="rect">
            <a:avLst/>
          </a:prstGeom>
        </p:spPr>
      </p:pic>
      <p:pic>
        <p:nvPicPr>
          <p:cNvPr id="5" name="Picture 4">
            <a:extLst>
              <a:ext uri="{FF2B5EF4-FFF2-40B4-BE49-F238E27FC236}">
                <a16:creationId xmlns:a16="http://schemas.microsoft.com/office/drawing/2014/main" id="{E8EB34B2-51F3-A63B-9BEB-6A4F20D56140}"/>
              </a:ext>
            </a:extLst>
          </p:cNvPr>
          <p:cNvPicPr>
            <a:picLocks noChangeAspect="1"/>
          </p:cNvPicPr>
          <p:nvPr/>
        </p:nvPicPr>
        <p:blipFill>
          <a:blip r:embed="rId3"/>
          <a:stretch>
            <a:fillRect/>
          </a:stretch>
        </p:blipFill>
        <p:spPr>
          <a:xfrm>
            <a:off x="10067247" y="342900"/>
            <a:ext cx="7114642" cy="2137172"/>
          </a:xfrm>
          <a:prstGeom prst="rect">
            <a:avLst/>
          </a:prstGeom>
        </p:spPr>
      </p:pic>
    </p:spTree>
    <p:extLst>
      <p:ext uri="{BB962C8B-B14F-4D97-AF65-F5344CB8AC3E}">
        <p14:creationId xmlns:p14="http://schemas.microsoft.com/office/powerpoint/2010/main" val="592385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2997552"/>
            <a:ext cx="17542625" cy="1173264"/>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04618"/>
            <a:ext cx="17075043" cy="622176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6EE177-6C0E-11D4-74E7-27A1E9711A2C}"/>
              </a:ext>
            </a:extLst>
          </p:cNvPr>
          <p:cNvSpPr txBox="1"/>
          <p:nvPr/>
        </p:nvSpPr>
        <p:spPr>
          <a:xfrm>
            <a:off x="1219200" y="1257300"/>
            <a:ext cx="8442272" cy="1107996"/>
          </a:xfrm>
          <a:prstGeom prst="rect">
            <a:avLst/>
          </a:prstGeom>
          <a:noFill/>
        </p:spPr>
        <p:txBody>
          <a:bodyPr wrap="square" rtlCol="0">
            <a:spAutoFit/>
          </a:bodyPr>
          <a:lstStyle/>
          <a:p>
            <a:pPr>
              <a:spcAft>
                <a:spcPts val="600"/>
              </a:spcAft>
            </a:pPr>
            <a:r>
              <a:rPr lang="en-US" sz="6600" dirty="0"/>
              <a:t>Health Plan Worksheet</a:t>
            </a:r>
          </a:p>
        </p:txBody>
      </p:sp>
      <p:pic>
        <p:nvPicPr>
          <p:cNvPr id="5" name="Picture 4">
            <a:extLst>
              <a:ext uri="{FF2B5EF4-FFF2-40B4-BE49-F238E27FC236}">
                <a16:creationId xmlns:a16="http://schemas.microsoft.com/office/drawing/2014/main" id="{D9BC82EC-6F5A-AABD-D56B-D1146A88A8D8}"/>
              </a:ext>
            </a:extLst>
          </p:cNvPr>
          <p:cNvPicPr>
            <a:picLocks noChangeAspect="1"/>
          </p:cNvPicPr>
          <p:nvPr/>
        </p:nvPicPr>
        <p:blipFill>
          <a:blip r:embed="rId2"/>
          <a:stretch>
            <a:fillRect/>
          </a:stretch>
        </p:blipFill>
        <p:spPr>
          <a:xfrm>
            <a:off x="3119229" y="3304618"/>
            <a:ext cx="11206372" cy="6158135"/>
          </a:xfrm>
          <a:prstGeom prst="rect">
            <a:avLst/>
          </a:prstGeom>
        </p:spPr>
      </p:pic>
      <p:pic>
        <p:nvPicPr>
          <p:cNvPr id="6" name="Picture 5">
            <a:extLst>
              <a:ext uri="{FF2B5EF4-FFF2-40B4-BE49-F238E27FC236}">
                <a16:creationId xmlns:a16="http://schemas.microsoft.com/office/drawing/2014/main" id="{B354AAAF-AD6C-6DC8-6593-F61E64BA3EDA}"/>
              </a:ext>
            </a:extLst>
          </p:cNvPr>
          <p:cNvPicPr>
            <a:picLocks noChangeAspect="1"/>
          </p:cNvPicPr>
          <p:nvPr/>
        </p:nvPicPr>
        <p:blipFill>
          <a:blip r:embed="rId3"/>
          <a:stretch>
            <a:fillRect/>
          </a:stretch>
        </p:blipFill>
        <p:spPr>
          <a:xfrm>
            <a:off x="10767581" y="621004"/>
            <a:ext cx="6301219" cy="1892827"/>
          </a:xfrm>
          <a:prstGeom prst="rect">
            <a:avLst/>
          </a:prstGeom>
        </p:spPr>
      </p:pic>
    </p:spTree>
    <p:extLst>
      <p:ext uri="{BB962C8B-B14F-4D97-AF65-F5344CB8AC3E}">
        <p14:creationId xmlns:p14="http://schemas.microsoft.com/office/powerpoint/2010/main" val="4028035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73543" y="656723"/>
            <a:ext cx="13851279" cy="946784"/>
          </a:xfrm>
          <a:prstGeom prst="rect">
            <a:avLst/>
          </a:prstGeom>
        </p:spPr>
        <p:txBody>
          <a:bodyPr lIns="0" tIns="0" rIns="0" bIns="0" rtlCol="0" anchor="t">
            <a:spAutoFit/>
          </a:bodyPr>
          <a:lstStyle/>
          <a:p>
            <a:pPr algn="l">
              <a:lnSpc>
                <a:spcPts val="7019"/>
              </a:lnSpc>
            </a:pPr>
            <a:r>
              <a:rPr lang="en-US" sz="6499">
                <a:solidFill>
                  <a:srgbClr val="000000"/>
                </a:solidFill>
                <a:latin typeface="Arimo"/>
              </a:rPr>
              <a:t>Causes of Adrenal Crisis</a:t>
            </a:r>
          </a:p>
        </p:txBody>
      </p:sp>
      <p:sp>
        <p:nvSpPr>
          <p:cNvPr id="3" name="Freeform 3"/>
          <p:cNvSpPr/>
          <p:nvPr/>
        </p:nvSpPr>
        <p:spPr>
          <a:xfrm>
            <a:off x="760566" y="221801"/>
            <a:ext cx="861266" cy="1613799"/>
          </a:xfrm>
          <a:custGeom>
            <a:avLst/>
            <a:gdLst/>
            <a:ahLst/>
            <a:cxnLst/>
            <a:rect l="l" t="t" r="r" b="b"/>
            <a:pathLst>
              <a:path w="861266" h="1613799">
                <a:moveTo>
                  <a:pt x="0" y="0"/>
                </a:moveTo>
                <a:lnTo>
                  <a:pt x="861266" y="0"/>
                </a:lnTo>
                <a:lnTo>
                  <a:pt x="861266" y="1613799"/>
                </a:lnTo>
                <a:lnTo>
                  <a:pt x="0" y="16137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1447587" y="2272553"/>
            <a:ext cx="15715689" cy="7164022"/>
            <a:chOff x="0" y="0"/>
            <a:chExt cx="20954252" cy="9552030"/>
          </a:xfrm>
        </p:grpSpPr>
        <p:grpSp>
          <p:nvGrpSpPr>
            <p:cNvPr id="5" name="Group 5"/>
            <p:cNvGrpSpPr/>
            <p:nvPr/>
          </p:nvGrpSpPr>
          <p:grpSpPr>
            <a:xfrm>
              <a:off x="0" y="0"/>
              <a:ext cx="20954252" cy="1070040"/>
              <a:chOff x="0" y="0"/>
              <a:chExt cx="20954252" cy="1070040"/>
            </a:xfrm>
          </p:grpSpPr>
          <p:sp>
            <p:nvSpPr>
              <p:cNvPr id="6" name="Freeform 6"/>
              <p:cNvSpPr/>
              <p:nvPr/>
            </p:nvSpPr>
            <p:spPr>
              <a:xfrm>
                <a:off x="19050" y="19050"/>
                <a:ext cx="20916139" cy="1032002"/>
              </a:xfrm>
              <a:custGeom>
                <a:avLst/>
                <a:gdLst/>
                <a:ahLst/>
                <a:cxnLst/>
                <a:rect l="l" t="t" r="r" b="b"/>
                <a:pathLst>
                  <a:path w="20916139" h="1032002">
                    <a:moveTo>
                      <a:pt x="0" y="171958"/>
                    </a:moveTo>
                    <a:cubicBezTo>
                      <a:pt x="0" y="76962"/>
                      <a:pt x="79756" y="0"/>
                      <a:pt x="178054" y="0"/>
                    </a:cubicBezTo>
                    <a:lnTo>
                      <a:pt x="20738085" y="0"/>
                    </a:lnTo>
                    <a:cubicBezTo>
                      <a:pt x="20836382" y="0"/>
                      <a:pt x="20916139" y="76962"/>
                      <a:pt x="20916139" y="171958"/>
                    </a:cubicBezTo>
                    <a:lnTo>
                      <a:pt x="20916139" y="859917"/>
                    </a:lnTo>
                    <a:cubicBezTo>
                      <a:pt x="20916139" y="954913"/>
                      <a:pt x="20836382" y="1031875"/>
                      <a:pt x="20738085" y="1031875"/>
                    </a:cubicBezTo>
                    <a:lnTo>
                      <a:pt x="178054" y="1031875"/>
                    </a:lnTo>
                    <a:cubicBezTo>
                      <a:pt x="79756" y="1032002"/>
                      <a:pt x="0" y="954913"/>
                      <a:pt x="0" y="859917"/>
                    </a:cubicBezTo>
                    <a:close/>
                  </a:path>
                </a:pathLst>
              </a:custGeom>
              <a:solidFill>
                <a:srgbClr val="A02B93"/>
              </a:solidFill>
            </p:spPr>
            <p:txBody>
              <a:bodyPr/>
              <a:lstStyle/>
              <a:p>
                <a:endParaRPr lang="en-US"/>
              </a:p>
            </p:txBody>
          </p:sp>
          <p:sp>
            <p:nvSpPr>
              <p:cNvPr id="7" name="Freeform 7"/>
              <p:cNvSpPr/>
              <p:nvPr/>
            </p:nvSpPr>
            <p:spPr>
              <a:xfrm>
                <a:off x="0" y="0"/>
                <a:ext cx="20954239" cy="1070102"/>
              </a:xfrm>
              <a:custGeom>
                <a:avLst/>
                <a:gdLst/>
                <a:ahLst/>
                <a:cxnLst/>
                <a:rect l="l" t="t" r="r" b="b"/>
                <a:pathLst>
                  <a:path w="20954239" h="1070102">
                    <a:moveTo>
                      <a:pt x="0" y="191008"/>
                    </a:moveTo>
                    <a:cubicBezTo>
                      <a:pt x="0" y="84963"/>
                      <a:pt x="88900" y="0"/>
                      <a:pt x="197104" y="0"/>
                    </a:cubicBezTo>
                    <a:lnTo>
                      <a:pt x="20757135" y="0"/>
                    </a:lnTo>
                    <a:lnTo>
                      <a:pt x="20757135" y="19050"/>
                    </a:lnTo>
                    <a:lnTo>
                      <a:pt x="20757135" y="0"/>
                    </a:lnTo>
                    <a:cubicBezTo>
                      <a:pt x="20865339" y="0"/>
                      <a:pt x="20954239" y="84963"/>
                      <a:pt x="20954239" y="191008"/>
                    </a:cubicBezTo>
                    <a:lnTo>
                      <a:pt x="20935189" y="191008"/>
                    </a:lnTo>
                    <a:lnTo>
                      <a:pt x="20954239" y="191008"/>
                    </a:lnTo>
                    <a:lnTo>
                      <a:pt x="20954239" y="878967"/>
                    </a:lnTo>
                    <a:lnTo>
                      <a:pt x="20935189" y="878967"/>
                    </a:lnTo>
                    <a:lnTo>
                      <a:pt x="20954239" y="878967"/>
                    </a:lnTo>
                    <a:cubicBezTo>
                      <a:pt x="20954239" y="985139"/>
                      <a:pt x="20865339" y="1069975"/>
                      <a:pt x="20757135" y="1069975"/>
                    </a:cubicBezTo>
                    <a:lnTo>
                      <a:pt x="20757135" y="1050925"/>
                    </a:lnTo>
                    <a:lnTo>
                      <a:pt x="20757135" y="1069975"/>
                    </a:lnTo>
                    <a:lnTo>
                      <a:pt x="197104" y="1069975"/>
                    </a:lnTo>
                    <a:lnTo>
                      <a:pt x="197104" y="1050925"/>
                    </a:lnTo>
                    <a:lnTo>
                      <a:pt x="197104" y="1069975"/>
                    </a:lnTo>
                    <a:cubicBezTo>
                      <a:pt x="88900" y="1070102"/>
                      <a:pt x="0" y="985139"/>
                      <a:pt x="0" y="878967"/>
                    </a:cubicBezTo>
                    <a:lnTo>
                      <a:pt x="0" y="191008"/>
                    </a:lnTo>
                    <a:lnTo>
                      <a:pt x="19050" y="191008"/>
                    </a:lnTo>
                    <a:lnTo>
                      <a:pt x="0" y="191008"/>
                    </a:lnTo>
                    <a:moveTo>
                      <a:pt x="38100" y="191008"/>
                    </a:moveTo>
                    <a:lnTo>
                      <a:pt x="38100" y="878967"/>
                    </a:lnTo>
                    <a:lnTo>
                      <a:pt x="19050" y="878967"/>
                    </a:lnTo>
                    <a:lnTo>
                      <a:pt x="38100" y="878967"/>
                    </a:lnTo>
                    <a:cubicBezTo>
                      <a:pt x="38100" y="962787"/>
                      <a:pt x="108712" y="1031875"/>
                      <a:pt x="197104" y="1031875"/>
                    </a:cubicBezTo>
                    <a:lnTo>
                      <a:pt x="20757135" y="1031875"/>
                    </a:lnTo>
                    <a:cubicBezTo>
                      <a:pt x="20845526" y="1031875"/>
                      <a:pt x="20916139" y="962787"/>
                      <a:pt x="20916139" y="878967"/>
                    </a:cubicBezTo>
                    <a:lnTo>
                      <a:pt x="20916139" y="191008"/>
                    </a:lnTo>
                    <a:cubicBezTo>
                      <a:pt x="20916139" y="107188"/>
                      <a:pt x="20845526" y="38100"/>
                      <a:pt x="20757135" y="38100"/>
                    </a:cubicBezTo>
                    <a:lnTo>
                      <a:pt x="197104" y="38100"/>
                    </a:lnTo>
                    <a:lnTo>
                      <a:pt x="197104" y="19050"/>
                    </a:lnTo>
                    <a:lnTo>
                      <a:pt x="197104" y="38100"/>
                    </a:lnTo>
                    <a:cubicBezTo>
                      <a:pt x="108712" y="38100"/>
                      <a:pt x="38100" y="107188"/>
                      <a:pt x="38100" y="191008"/>
                    </a:cubicBezTo>
                    <a:close/>
                  </a:path>
                </a:pathLst>
              </a:custGeom>
              <a:solidFill>
                <a:srgbClr val="FFFFFF"/>
              </a:solidFill>
            </p:spPr>
            <p:txBody>
              <a:bodyPr/>
              <a:lstStyle/>
              <a:p>
                <a:endParaRPr lang="en-US"/>
              </a:p>
            </p:txBody>
          </p:sp>
        </p:grpSp>
        <p:sp>
          <p:nvSpPr>
            <p:cNvPr id="8" name="TextBox 8"/>
            <p:cNvSpPr txBox="1"/>
            <p:nvPr/>
          </p:nvSpPr>
          <p:spPr>
            <a:xfrm>
              <a:off x="157056" y="166581"/>
              <a:ext cx="20640140" cy="746403"/>
            </a:xfrm>
            <a:prstGeom prst="rect">
              <a:avLst/>
            </a:prstGeom>
          </p:spPr>
          <p:txBody>
            <a:bodyPr lIns="0" tIns="0" rIns="0" bIns="0" rtlCol="0" anchor="t">
              <a:spAutoFit/>
            </a:bodyPr>
            <a:lstStyle/>
            <a:p>
              <a:pPr algn="l">
                <a:lnSpc>
                  <a:spcPts val="3402"/>
                </a:lnSpc>
              </a:pPr>
              <a:r>
                <a:rPr lang="en-US" sz="3150">
                  <a:solidFill>
                    <a:srgbClr val="FFFFFF"/>
                  </a:solidFill>
                  <a:latin typeface="Arimo"/>
                </a:rPr>
                <a:t>Unknown adrenal insufficiency</a:t>
              </a:r>
            </a:p>
          </p:txBody>
        </p:sp>
        <p:grpSp>
          <p:nvGrpSpPr>
            <p:cNvPr id="9" name="Group 9"/>
            <p:cNvGrpSpPr/>
            <p:nvPr/>
          </p:nvGrpSpPr>
          <p:grpSpPr>
            <a:xfrm>
              <a:off x="0" y="1152900"/>
              <a:ext cx="20954252" cy="1070040"/>
              <a:chOff x="0" y="0"/>
              <a:chExt cx="20954252" cy="1070040"/>
            </a:xfrm>
          </p:grpSpPr>
          <p:sp>
            <p:nvSpPr>
              <p:cNvPr id="10" name="Freeform 10"/>
              <p:cNvSpPr/>
              <p:nvPr/>
            </p:nvSpPr>
            <p:spPr>
              <a:xfrm>
                <a:off x="19050" y="19050"/>
                <a:ext cx="20916139" cy="1032002"/>
              </a:xfrm>
              <a:custGeom>
                <a:avLst/>
                <a:gdLst/>
                <a:ahLst/>
                <a:cxnLst/>
                <a:rect l="l" t="t" r="r" b="b"/>
                <a:pathLst>
                  <a:path w="20916139" h="1032002">
                    <a:moveTo>
                      <a:pt x="0" y="171958"/>
                    </a:moveTo>
                    <a:cubicBezTo>
                      <a:pt x="0" y="76962"/>
                      <a:pt x="79756" y="0"/>
                      <a:pt x="178054" y="0"/>
                    </a:cubicBezTo>
                    <a:lnTo>
                      <a:pt x="20738085" y="0"/>
                    </a:lnTo>
                    <a:cubicBezTo>
                      <a:pt x="20836382" y="0"/>
                      <a:pt x="20916139" y="76962"/>
                      <a:pt x="20916139" y="171958"/>
                    </a:cubicBezTo>
                    <a:lnTo>
                      <a:pt x="20916139" y="859917"/>
                    </a:lnTo>
                    <a:cubicBezTo>
                      <a:pt x="20916139" y="954913"/>
                      <a:pt x="20836382" y="1031875"/>
                      <a:pt x="20738085" y="1031875"/>
                    </a:cubicBezTo>
                    <a:lnTo>
                      <a:pt x="178054" y="1031875"/>
                    </a:lnTo>
                    <a:cubicBezTo>
                      <a:pt x="79756" y="1032002"/>
                      <a:pt x="0" y="954913"/>
                      <a:pt x="0" y="859917"/>
                    </a:cubicBezTo>
                    <a:close/>
                  </a:path>
                </a:pathLst>
              </a:custGeom>
              <a:solidFill>
                <a:srgbClr val="2CA264"/>
              </a:solidFill>
            </p:spPr>
            <p:txBody>
              <a:bodyPr/>
              <a:lstStyle/>
              <a:p>
                <a:endParaRPr lang="en-US"/>
              </a:p>
            </p:txBody>
          </p:sp>
          <p:sp>
            <p:nvSpPr>
              <p:cNvPr id="11" name="Freeform 11"/>
              <p:cNvSpPr/>
              <p:nvPr/>
            </p:nvSpPr>
            <p:spPr>
              <a:xfrm>
                <a:off x="0" y="0"/>
                <a:ext cx="20954239" cy="1070102"/>
              </a:xfrm>
              <a:custGeom>
                <a:avLst/>
                <a:gdLst/>
                <a:ahLst/>
                <a:cxnLst/>
                <a:rect l="l" t="t" r="r" b="b"/>
                <a:pathLst>
                  <a:path w="20954239" h="1070102">
                    <a:moveTo>
                      <a:pt x="0" y="191008"/>
                    </a:moveTo>
                    <a:cubicBezTo>
                      <a:pt x="0" y="84963"/>
                      <a:pt x="88900" y="0"/>
                      <a:pt x="197104" y="0"/>
                    </a:cubicBezTo>
                    <a:lnTo>
                      <a:pt x="20757135" y="0"/>
                    </a:lnTo>
                    <a:lnTo>
                      <a:pt x="20757135" y="19050"/>
                    </a:lnTo>
                    <a:lnTo>
                      <a:pt x="20757135" y="0"/>
                    </a:lnTo>
                    <a:cubicBezTo>
                      <a:pt x="20865339" y="0"/>
                      <a:pt x="20954239" y="84963"/>
                      <a:pt x="20954239" y="191008"/>
                    </a:cubicBezTo>
                    <a:lnTo>
                      <a:pt x="20935189" y="191008"/>
                    </a:lnTo>
                    <a:lnTo>
                      <a:pt x="20954239" y="191008"/>
                    </a:lnTo>
                    <a:lnTo>
                      <a:pt x="20954239" y="878967"/>
                    </a:lnTo>
                    <a:lnTo>
                      <a:pt x="20935189" y="878967"/>
                    </a:lnTo>
                    <a:lnTo>
                      <a:pt x="20954239" y="878967"/>
                    </a:lnTo>
                    <a:cubicBezTo>
                      <a:pt x="20954239" y="985139"/>
                      <a:pt x="20865339" y="1069975"/>
                      <a:pt x="20757135" y="1069975"/>
                    </a:cubicBezTo>
                    <a:lnTo>
                      <a:pt x="20757135" y="1050925"/>
                    </a:lnTo>
                    <a:lnTo>
                      <a:pt x="20757135" y="1069975"/>
                    </a:lnTo>
                    <a:lnTo>
                      <a:pt x="197104" y="1069975"/>
                    </a:lnTo>
                    <a:lnTo>
                      <a:pt x="197104" y="1050925"/>
                    </a:lnTo>
                    <a:lnTo>
                      <a:pt x="197104" y="1069975"/>
                    </a:lnTo>
                    <a:cubicBezTo>
                      <a:pt x="88900" y="1070102"/>
                      <a:pt x="0" y="985139"/>
                      <a:pt x="0" y="878967"/>
                    </a:cubicBezTo>
                    <a:lnTo>
                      <a:pt x="0" y="191008"/>
                    </a:lnTo>
                    <a:lnTo>
                      <a:pt x="19050" y="191008"/>
                    </a:lnTo>
                    <a:lnTo>
                      <a:pt x="0" y="191008"/>
                    </a:lnTo>
                    <a:moveTo>
                      <a:pt x="38100" y="191008"/>
                    </a:moveTo>
                    <a:lnTo>
                      <a:pt x="38100" y="878967"/>
                    </a:lnTo>
                    <a:lnTo>
                      <a:pt x="19050" y="878967"/>
                    </a:lnTo>
                    <a:lnTo>
                      <a:pt x="38100" y="878967"/>
                    </a:lnTo>
                    <a:cubicBezTo>
                      <a:pt x="38100" y="962787"/>
                      <a:pt x="108712" y="1031875"/>
                      <a:pt x="197104" y="1031875"/>
                    </a:cubicBezTo>
                    <a:lnTo>
                      <a:pt x="20757135" y="1031875"/>
                    </a:lnTo>
                    <a:cubicBezTo>
                      <a:pt x="20845526" y="1031875"/>
                      <a:pt x="20916139" y="962787"/>
                      <a:pt x="20916139" y="878967"/>
                    </a:cubicBezTo>
                    <a:lnTo>
                      <a:pt x="20916139" y="191008"/>
                    </a:lnTo>
                    <a:cubicBezTo>
                      <a:pt x="20916139" y="107188"/>
                      <a:pt x="20845526" y="38100"/>
                      <a:pt x="20757135" y="38100"/>
                    </a:cubicBezTo>
                    <a:lnTo>
                      <a:pt x="197104" y="38100"/>
                    </a:lnTo>
                    <a:lnTo>
                      <a:pt x="197104" y="19050"/>
                    </a:lnTo>
                    <a:lnTo>
                      <a:pt x="197104" y="38100"/>
                    </a:lnTo>
                    <a:cubicBezTo>
                      <a:pt x="108712" y="38100"/>
                      <a:pt x="38100" y="107188"/>
                      <a:pt x="38100" y="191008"/>
                    </a:cubicBezTo>
                    <a:close/>
                  </a:path>
                </a:pathLst>
              </a:custGeom>
              <a:solidFill>
                <a:srgbClr val="FFFFFF"/>
              </a:solidFill>
            </p:spPr>
            <p:txBody>
              <a:bodyPr/>
              <a:lstStyle/>
              <a:p>
                <a:endParaRPr lang="en-US"/>
              </a:p>
            </p:txBody>
          </p:sp>
        </p:grpSp>
        <p:sp>
          <p:nvSpPr>
            <p:cNvPr id="12" name="TextBox 12"/>
            <p:cNvSpPr txBox="1"/>
            <p:nvPr/>
          </p:nvSpPr>
          <p:spPr>
            <a:xfrm>
              <a:off x="157056" y="1319481"/>
              <a:ext cx="20640140" cy="746403"/>
            </a:xfrm>
            <a:prstGeom prst="rect">
              <a:avLst/>
            </a:prstGeom>
          </p:spPr>
          <p:txBody>
            <a:bodyPr lIns="0" tIns="0" rIns="0" bIns="0" rtlCol="0" anchor="t">
              <a:spAutoFit/>
            </a:bodyPr>
            <a:lstStyle/>
            <a:p>
              <a:pPr algn="l">
                <a:lnSpc>
                  <a:spcPts val="3402"/>
                </a:lnSpc>
              </a:pPr>
              <a:r>
                <a:rPr lang="en-US" sz="3150">
                  <a:solidFill>
                    <a:srgbClr val="FFFFFF"/>
                  </a:solidFill>
                  <a:latin typeface="Arimo"/>
                </a:rPr>
                <a:t>Untreated adrenal insufficiency</a:t>
              </a:r>
            </a:p>
          </p:txBody>
        </p:sp>
        <p:grpSp>
          <p:nvGrpSpPr>
            <p:cNvPr id="13" name="Group 13"/>
            <p:cNvGrpSpPr/>
            <p:nvPr/>
          </p:nvGrpSpPr>
          <p:grpSpPr>
            <a:xfrm>
              <a:off x="0" y="2305802"/>
              <a:ext cx="20954252" cy="1070040"/>
              <a:chOff x="0" y="0"/>
              <a:chExt cx="20954252" cy="1070040"/>
            </a:xfrm>
          </p:grpSpPr>
          <p:sp>
            <p:nvSpPr>
              <p:cNvPr id="14" name="Freeform 14"/>
              <p:cNvSpPr/>
              <p:nvPr/>
            </p:nvSpPr>
            <p:spPr>
              <a:xfrm>
                <a:off x="19050" y="19050"/>
                <a:ext cx="20916139" cy="1032002"/>
              </a:xfrm>
              <a:custGeom>
                <a:avLst/>
                <a:gdLst/>
                <a:ahLst/>
                <a:cxnLst/>
                <a:rect l="l" t="t" r="r" b="b"/>
                <a:pathLst>
                  <a:path w="20916139" h="1032002">
                    <a:moveTo>
                      <a:pt x="0" y="171958"/>
                    </a:moveTo>
                    <a:cubicBezTo>
                      <a:pt x="0" y="76962"/>
                      <a:pt x="79756" y="0"/>
                      <a:pt x="178054" y="0"/>
                    </a:cubicBezTo>
                    <a:lnTo>
                      <a:pt x="20738085" y="0"/>
                    </a:lnTo>
                    <a:cubicBezTo>
                      <a:pt x="20836382" y="0"/>
                      <a:pt x="20916139" y="76962"/>
                      <a:pt x="20916139" y="171958"/>
                    </a:cubicBezTo>
                    <a:lnTo>
                      <a:pt x="20916139" y="859917"/>
                    </a:lnTo>
                    <a:cubicBezTo>
                      <a:pt x="20916139" y="954913"/>
                      <a:pt x="20836382" y="1031875"/>
                      <a:pt x="20738085" y="1031875"/>
                    </a:cubicBezTo>
                    <a:lnTo>
                      <a:pt x="178054" y="1031875"/>
                    </a:lnTo>
                    <a:cubicBezTo>
                      <a:pt x="79756" y="1032002"/>
                      <a:pt x="0" y="954913"/>
                      <a:pt x="0" y="859917"/>
                    </a:cubicBezTo>
                    <a:close/>
                  </a:path>
                </a:pathLst>
              </a:custGeom>
              <a:solidFill>
                <a:srgbClr val="A42C3F"/>
              </a:solidFill>
            </p:spPr>
            <p:txBody>
              <a:bodyPr/>
              <a:lstStyle/>
              <a:p>
                <a:endParaRPr lang="en-US"/>
              </a:p>
            </p:txBody>
          </p:sp>
          <p:sp>
            <p:nvSpPr>
              <p:cNvPr id="15" name="Freeform 15"/>
              <p:cNvSpPr/>
              <p:nvPr/>
            </p:nvSpPr>
            <p:spPr>
              <a:xfrm>
                <a:off x="0" y="0"/>
                <a:ext cx="20954239" cy="1070102"/>
              </a:xfrm>
              <a:custGeom>
                <a:avLst/>
                <a:gdLst/>
                <a:ahLst/>
                <a:cxnLst/>
                <a:rect l="l" t="t" r="r" b="b"/>
                <a:pathLst>
                  <a:path w="20954239" h="1070102">
                    <a:moveTo>
                      <a:pt x="0" y="191008"/>
                    </a:moveTo>
                    <a:cubicBezTo>
                      <a:pt x="0" y="84963"/>
                      <a:pt x="88900" y="0"/>
                      <a:pt x="197104" y="0"/>
                    </a:cubicBezTo>
                    <a:lnTo>
                      <a:pt x="20757135" y="0"/>
                    </a:lnTo>
                    <a:lnTo>
                      <a:pt x="20757135" y="19050"/>
                    </a:lnTo>
                    <a:lnTo>
                      <a:pt x="20757135" y="0"/>
                    </a:lnTo>
                    <a:cubicBezTo>
                      <a:pt x="20865339" y="0"/>
                      <a:pt x="20954239" y="84963"/>
                      <a:pt x="20954239" y="191008"/>
                    </a:cubicBezTo>
                    <a:lnTo>
                      <a:pt x="20935189" y="191008"/>
                    </a:lnTo>
                    <a:lnTo>
                      <a:pt x="20954239" y="191008"/>
                    </a:lnTo>
                    <a:lnTo>
                      <a:pt x="20954239" y="878967"/>
                    </a:lnTo>
                    <a:lnTo>
                      <a:pt x="20935189" y="878967"/>
                    </a:lnTo>
                    <a:lnTo>
                      <a:pt x="20954239" y="878967"/>
                    </a:lnTo>
                    <a:cubicBezTo>
                      <a:pt x="20954239" y="985139"/>
                      <a:pt x="20865339" y="1069975"/>
                      <a:pt x="20757135" y="1069975"/>
                    </a:cubicBezTo>
                    <a:lnTo>
                      <a:pt x="20757135" y="1050925"/>
                    </a:lnTo>
                    <a:lnTo>
                      <a:pt x="20757135" y="1069975"/>
                    </a:lnTo>
                    <a:lnTo>
                      <a:pt x="197104" y="1069975"/>
                    </a:lnTo>
                    <a:lnTo>
                      <a:pt x="197104" y="1050925"/>
                    </a:lnTo>
                    <a:lnTo>
                      <a:pt x="197104" y="1069975"/>
                    </a:lnTo>
                    <a:cubicBezTo>
                      <a:pt x="88900" y="1070102"/>
                      <a:pt x="0" y="985139"/>
                      <a:pt x="0" y="878967"/>
                    </a:cubicBezTo>
                    <a:lnTo>
                      <a:pt x="0" y="191008"/>
                    </a:lnTo>
                    <a:lnTo>
                      <a:pt x="19050" y="191008"/>
                    </a:lnTo>
                    <a:lnTo>
                      <a:pt x="0" y="191008"/>
                    </a:lnTo>
                    <a:moveTo>
                      <a:pt x="38100" y="191008"/>
                    </a:moveTo>
                    <a:lnTo>
                      <a:pt x="38100" y="878967"/>
                    </a:lnTo>
                    <a:lnTo>
                      <a:pt x="19050" y="878967"/>
                    </a:lnTo>
                    <a:lnTo>
                      <a:pt x="38100" y="878967"/>
                    </a:lnTo>
                    <a:cubicBezTo>
                      <a:pt x="38100" y="962787"/>
                      <a:pt x="108712" y="1031875"/>
                      <a:pt x="197104" y="1031875"/>
                    </a:cubicBezTo>
                    <a:lnTo>
                      <a:pt x="20757135" y="1031875"/>
                    </a:lnTo>
                    <a:cubicBezTo>
                      <a:pt x="20845526" y="1031875"/>
                      <a:pt x="20916139" y="962787"/>
                      <a:pt x="20916139" y="878967"/>
                    </a:cubicBezTo>
                    <a:lnTo>
                      <a:pt x="20916139" y="191008"/>
                    </a:lnTo>
                    <a:cubicBezTo>
                      <a:pt x="20916139" y="107188"/>
                      <a:pt x="20845526" y="38100"/>
                      <a:pt x="20757135" y="38100"/>
                    </a:cubicBezTo>
                    <a:lnTo>
                      <a:pt x="197104" y="38100"/>
                    </a:lnTo>
                    <a:lnTo>
                      <a:pt x="197104" y="19050"/>
                    </a:lnTo>
                    <a:lnTo>
                      <a:pt x="197104" y="38100"/>
                    </a:lnTo>
                    <a:cubicBezTo>
                      <a:pt x="108712" y="38100"/>
                      <a:pt x="38100" y="107188"/>
                      <a:pt x="38100" y="191008"/>
                    </a:cubicBezTo>
                    <a:close/>
                  </a:path>
                </a:pathLst>
              </a:custGeom>
              <a:solidFill>
                <a:srgbClr val="FFFFFF"/>
              </a:solidFill>
            </p:spPr>
            <p:txBody>
              <a:bodyPr/>
              <a:lstStyle/>
              <a:p>
                <a:endParaRPr lang="en-US"/>
              </a:p>
            </p:txBody>
          </p:sp>
        </p:grpSp>
        <p:sp>
          <p:nvSpPr>
            <p:cNvPr id="16" name="TextBox 16"/>
            <p:cNvSpPr txBox="1"/>
            <p:nvPr/>
          </p:nvSpPr>
          <p:spPr>
            <a:xfrm>
              <a:off x="157056" y="2472383"/>
              <a:ext cx="20640140" cy="746403"/>
            </a:xfrm>
            <a:prstGeom prst="rect">
              <a:avLst/>
            </a:prstGeom>
          </p:spPr>
          <p:txBody>
            <a:bodyPr lIns="0" tIns="0" rIns="0" bIns="0" rtlCol="0" anchor="t">
              <a:spAutoFit/>
            </a:bodyPr>
            <a:lstStyle/>
            <a:p>
              <a:pPr algn="l">
                <a:lnSpc>
                  <a:spcPts val="3402"/>
                </a:lnSpc>
              </a:pPr>
              <a:r>
                <a:rPr lang="en-US" sz="3150">
                  <a:solidFill>
                    <a:srgbClr val="FFFFFF"/>
                  </a:solidFill>
                  <a:latin typeface="Arimo"/>
                </a:rPr>
                <a:t>Undertreated adrenal insufficiency</a:t>
              </a:r>
            </a:p>
          </p:txBody>
        </p:sp>
        <p:grpSp>
          <p:nvGrpSpPr>
            <p:cNvPr id="17" name="Group 17"/>
            <p:cNvGrpSpPr/>
            <p:nvPr/>
          </p:nvGrpSpPr>
          <p:grpSpPr>
            <a:xfrm>
              <a:off x="0" y="3458702"/>
              <a:ext cx="20954252" cy="1070040"/>
              <a:chOff x="0" y="0"/>
              <a:chExt cx="20954252" cy="1070040"/>
            </a:xfrm>
          </p:grpSpPr>
          <p:sp>
            <p:nvSpPr>
              <p:cNvPr id="18" name="Freeform 18"/>
              <p:cNvSpPr/>
              <p:nvPr/>
            </p:nvSpPr>
            <p:spPr>
              <a:xfrm>
                <a:off x="19050" y="19050"/>
                <a:ext cx="20916139" cy="1032002"/>
              </a:xfrm>
              <a:custGeom>
                <a:avLst/>
                <a:gdLst/>
                <a:ahLst/>
                <a:cxnLst/>
                <a:rect l="l" t="t" r="r" b="b"/>
                <a:pathLst>
                  <a:path w="20916139" h="1032002">
                    <a:moveTo>
                      <a:pt x="0" y="171958"/>
                    </a:moveTo>
                    <a:cubicBezTo>
                      <a:pt x="0" y="76962"/>
                      <a:pt x="79756" y="0"/>
                      <a:pt x="178054" y="0"/>
                    </a:cubicBezTo>
                    <a:lnTo>
                      <a:pt x="20738085" y="0"/>
                    </a:lnTo>
                    <a:cubicBezTo>
                      <a:pt x="20836382" y="0"/>
                      <a:pt x="20916139" y="76962"/>
                      <a:pt x="20916139" y="171958"/>
                    </a:cubicBezTo>
                    <a:lnTo>
                      <a:pt x="20916139" y="859917"/>
                    </a:lnTo>
                    <a:cubicBezTo>
                      <a:pt x="20916139" y="954913"/>
                      <a:pt x="20836382" y="1031875"/>
                      <a:pt x="20738085" y="1031875"/>
                    </a:cubicBezTo>
                    <a:lnTo>
                      <a:pt x="178054" y="1031875"/>
                    </a:lnTo>
                    <a:cubicBezTo>
                      <a:pt x="79756" y="1032002"/>
                      <a:pt x="0" y="954913"/>
                      <a:pt x="0" y="859917"/>
                    </a:cubicBezTo>
                    <a:close/>
                  </a:path>
                </a:pathLst>
              </a:custGeom>
              <a:solidFill>
                <a:srgbClr val="2D8CA5"/>
              </a:solidFill>
            </p:spPr>
            <p:txBody>
              <a:bodyPr/>
              <a:lstStyle/>
              <a:p>
                <a:endParaRPr lang="en-US"/>
              </a:p>
            </p:txBody>
          </p:sp>
          <p:sp>
            <p:nvSpPr>
              <p:cNvPr id="19" name="Freeform 19"/>
              <p:cNvSpPr/>
              <p:nvPr/>
            </p:nvSpPr>
            <p:spPr>
              <a:xfrm>
                <a:off x="0" y="0"/>
                <a:ext cx="20954239" cy="1070102"/>
              </a:xfrm>
              <a:custGeom>
                <a:avLst/>
                <a:gdLst/>
                <a:ahLst/>
                <a:cxnLst/>
                <a:rect l="l" t="t" r="r" b="b"/>
                <a:pathLst>
                  <a:path w="20954239" h="1070102">
                    <a:moveTo>
                      <a:pt x="0" y="191008"/>
                    </a:moveTo>
                    <a:cubicBezTo>
                      <a:pt x="0" y="84963"/>
                      <a:pt x="88900" y="0"/>
                      <a:pt x="197104" y="0"/>
                    </a:cubicBezTo>
                    <a:lnTo>
                      <a:pt x="20757135" y="0"/>
                    </a:lnTo>
                    <a:lnTo>
                      <a:pt x="20757135" y="19050"/>
                    </a:lnTo>
                    <a:lnTo>
                      <a:pt x="20757135" y="0"/>
                    </a:lnTo>
                    <a:cubicBezTo>
                      <a:pt x="20865339" y="0"/>
                      <a:pt x="20954239" y="84963"/>
                      <a:pt x="20954239" y="191008"/>
                    </a:cubicBezTo>
                    <a:lnTo>
                      <a:pt x="20935189" y="191008"/>
                    </a:lnTo>
                    <a:lnTo>
                      <a:pt x="20954239" y="191008"/>
                    </a:lnTo>
                    <a:lnTo>
                      <a:pt x="20954239" y="878967"/>
                    </a:lnTo>
                    <a:lnTo>
                      <a:pt x="20935189" y="878967"/>
                    </a:lnTo>
                    <a:lnTo>
                      <a:pt x="20954239" y="878967"/>
                    </a:lnTo>
                    <a:cubicBezTo>
                      <a:pt x="20954239" y="985139"/>
                      <a:pt x="20865339" y="1069975"/>
                      <a:pt x="20757135" y="1069975"/>
                    </a:cubicBezTo>
                    <a:lnTo>
                      <a:pt x="20757135" y="1050925"/>
                    </a:lnTo>
                    <a:lnTo>
                      <a:pt x="20757135" y="1069975"/>
                    </a:lnTo>
                    <a:lnTo>
                      <a:pt x="197104" y="1069975"/>
                    </a:lnTo>
                    <a:lnTo>
                      <a:pt x="197104" y="1050925"/>
                    </a:lnTo>
                    <a:lnTo>
                      <a:pt x="197104" y="1069975"/>
                    </a:lnTo>
                    <a:cubicBezTo>
                      <a:pt x="88900" y="1070102"/>
                      <a:pt x="0" y="985139"/>
                      <a:pt x="0" y="878967"/>
                    </a:cubicBezTo>
                    <a:lnTo>
                      <a:pt x="0" y="191008"/>
                    </a:lnTo>
                    <a:lnTo>
                      <a:pt x="19050" y="191008"/>
                    </a:lnTo>
                    <a:lnTo>
                      <a:pt x="0" y="191008"/>
                    </a:lnTo>
                    <a:moveTo>
                      <a:pt x="38100" y="191008"/>
                    </a:moveTo>
                    <a:lnTo>
                      <a:pt x="38100" y="878967"/>
                    </a:lnTo>
                    <a:lnTo>
                      <a:pt x="19050" y="878967"/>
                    </a:lnTo>
                    <a:lnTo>
                      <a:pt x="38100" y="878967"/>
                    </a:lnTo>
                    <a:cubicBezTo>
                      <a:pt x="38100" y="962787"/>
                      <a:pt x="108712" y="1031875"/>
                      <a:pt x="197104" y="1031875"/>
                    </a:cubicBezTo>
                    <a:lnTo>
                      <a:pt x="20757135" y="1031875"/>
                    </a:lnTo>
                    <a:cubicBezTo>
                      <a:pt x="20845526" y="1031875"/>
                      <a:pt x="20916139" y="962787"/>
                      <a:pt x="20916139" y="878967"/>
                    </a:cubicBezTo>
                    <a:lnTo>
                      <a:pt x="20916139" y="191008"/>
                    </a:lnTo>
                    <a:cubicBezTo>
                      <a:pt x="20916139" y="107188"/>
                      <a:pt x="20845526" y="38100"/>
                      <a:pt x="20757135" y="38100"/>
                    </a:cubicBezTo>
                    <a:lnTo>
                      <a:pt x="197104" y="38100"/>
                    </a:lnTo>
                    <a:lnTo>
                      <a:pt x="197104" y="19050"/>
                    </a:lnTo>
                    <a:lnTo>
                      <a:pt x="197104" y="38100"/>
                    </a:lnTo>
                    <a:cubicBezTo>
                      <a:pt x="108712" y="38100"/>
                      <a:pt x="38100" y="107188"/>
                      <a:pt x="38100" y="191008"/>
                    </a:cubicBezTo>
                    <a:close/>
                  </a:path>
                </a:pathLst>
              </a:custGeom>
              <a:solidFill>
                <a:srgbClr val="FFFFFF"/>
              </a:solidFill>
            </p:spPr>
            <p:txBody>
              <a:bodyPr/>
              <a:lstStyle/>
              <a:p>
                <a:endParaRPr lang="en-US"/>
              </a:p>
            </p:txBody>
          </p:sp>
        </p:grpSp>
        <p:sp>
          <p:nvSpPr>
            <p:cNvPr id="20" name="TextBox 20"/>
            <p:cNvSpPr txBox="1"/>
            <p:nvPr/>
          </p:nvSpPr>
          <p:spPr>
            <a:xfrm>
              <a:off x="157056" y="3625283"/>
              <a:ext cx="20640140" cy="746403"/>
            </a:xfrm>
            <a:prstGeom prst="rect">
              <a:avLst/>
            </a:prstGeom>
          </p:spPr>
          <p:txBody>
            <a:bodyPr lIns="0" tIns="0" rIns="0" bIns="0" rtlCol="0" anchor="t">
              <a:spAutoFit/>
            </a:bodyPr>
            <a:lstStyle/>
            <a:p>
              <a:pPr algn="l">
                <a:lnSpc>
                  <a:spcPts val="3402"/>
                </a:lnSpc>
              </a:pPr>
              <a:r>
                <a:rPr lang="en-US" sz="3150">
                  <a:solidFill>
                    <a:srgbClr val="FFFFFF"/>
                  </a:solidFill>
                  <a:latin typeface="Arimo"/>
                </a:rPr>
                <a:t>Abrupt discontinuation of long-term steroids</a:t>
              </a:r>
            </a:p>
          </p:txBody>
        </p:sp>
        <p:grpSp>
          <p:nvGrpSpPr>
            <p:cNvPr id="21" name="Group 21"/>
            <p:cNvGrpSpPr/>
            <p:nvPr/>
          </p:nvGrpSpPr>
          <p:grpSpPr>
            <a:xfrm>
              <a:off x="0" y="4611602"/>
              <a:ext cx="20954252" cy="1070040"/>
              <a:chOff x="0" y="0"/>
              <a:chExt cx="20954252" cy="1070040"/>
            </a:xfrm>
          </p:grpSpPr>
          <p:sp>
            <p:nvSpPr>
              <p:cNvPr id="22" name="Freeform 22"/>
              <p:cNvSpPr/>
              <p:nvPr/>
            </p:nvSpPr>
            <p:spPr>
              <a:xfrm>
                <a:off x="19050" y="19050"/>
                <a:ext cx="20916139" cy="1032002"/>
              </a:xfrm>
              <a:custGeom>
                <a:avLst/>
                <a:gdLst/>
                <a:ahLst/>
                <a:cxnLst/>
                <a:rect l="l" t="t" r="r" b="b"/>
                <a:pathLst>
                  <a:path w="20916139" h="1032002">
                    <a:moveTo>
                      <a:pt x="0" y="171958"/>
                    </a:moveTo>
                    <a:cubicBezTo>
                      <a:pt x="0" y="76962"/>
                      <a:pt x="79756" y="0"/>
                      <a:pt x="178054" y="0"/>
                    </a:cubicBezTo>
                    <a:lnTo>
                      <a:pt x="20738085" y="0"/>
                    </a:lnTo>
                    <a:cubicBezTo>
                      <a:pt x="20836382" y="0"/>
                      <a:pt x="20916139" y="76962"/>
                      <a:pt x="20916139" y="171958"/>
                    </a:cubicBezTo>
                    <a:lnTo>
                      <a:pt x="20916139" y="859917"/>
                    </a:lnTo>
                    <a:cubicBezTo>
                      <a:pt x="20916139" y="954913"/>
                      <a:pt x="20836382" y="1031875"/>
                      <a:pt x="20738085" y="1031875"/>
                    </a:cubicBezTo>
                    <a:lnTo>
                      <a:pt x="178054" y="1031875"/>
                    </a:lnTo>
                    <a:cubicBezTo>
                      <a:pt x="79756" y="1032002"/>
                      <a:pt x="0" y="954913"/>
                      <a:pt x="0" y="859917"/>
                    </a:cubicBezTo>
                    <a:close/>
                  </a:path>
                </a:pathLst>
              </a:custGeom>
              <a:solidFill>
                <a:srgbClr val="A77400"/>
              </a:solidFill>
            </p:spPr>
            <p:txBody>
              <a:bodyPr/>
              <a:lstStyle/>
              <a:p>
                <a:endParaRPr lang="en-US"/>
              </a:p>
            </p:txBody>
          </p:sp>
          <p:sp>
            <p:nvSpPr>
              <p:cNvPr id="23" name="Freeform 23"/>
              <p:cNvSpPr/>
              <p:nvPr/>
            </p:nvSpPr>
            <p:spPr>
              <a:xfrm>
                <a:off x="0" y="0"/>
                <a:ext cx="20954239" cy="1070102"/>
              </a:xfrm>
              <a:custGeom>
                <a:avLst/>
                <a:gdLst/>
                <a:ahLst/>
                <a:cxnLst/>
                <a:rect l="l" t="t" r="r" b="b"/>
                <a:pathLst>
                  <a:path w="20954239" h="1070102">
                    <a:moveTo>
                      <a:pt x="0" y="191008"/>
                    </a:moveTo>
                    <a:cubicBezTo>
                      <a:pt x="0" y="84963"/>
                      <a:pt x="88900" y="0"/>
                      <a:pt x="197104" y="0"/>
                    </a:cubicBezTo>
                    <a:lnTo>
                      <a:pt x="20757135" y="0"/>
                    </a:lnTo>
                    <a:lnTo>
                      <a:pt x="20757135" y="19050"/>
                    </a:lnTo>
                    <a:lnTo>
                      <a:pt x="20757135" y="0"/>
                    </a:lnTo>
                    <a:cubicBezTo>
                      <a:pt x="20865339" y="0"/>
                      <a:pt x="20954239" y="84963"/>
                      <a:pt x="20954239" y="191008"/>
                    </a:cubicBezTo>
                    <a:lnTo>
                      <a:pt x="20935189" y="191008"/>
                    </a:lnTo>
                    <a:lnTo>
                      <a:pt x="20954239" y="191008"/>
                    </a:lnTo>
                    <a:lnTo>
                      <a:pt x="20954239" y="878967"/>
                    </a:lnTo>
                    <a:lnTo>
                      <a:pt x="20935189" y="878967"/>
                    </a:lnTo>
                    <a:lnTo>
                      <a:pt x="20954239" y="878967"/>
                    </a:lnTo>
                    <a:cubicBezTo>
                      <a:pt x="20954239" y="985139"/>
                      <a:pt x="20865339" y="1069975"/>
                      <a:pt x="20757135" y="1069975"/>
                    </a:cubicBezTo>
                    <a:lnTo>
                      <a:pt x="20757135" y="1050925"/>
                    </a:lnTo>
                    <a:lnTo>
                      <a:pt x="20757135" y="1069975"/>
                    </a:lnTo>
                    <a:lnTo>
                      <a:pt x="197104" y="1069975"/>
                    </a:lnTo>
                    <a:lnTo>
                      <a:pt x="197104" y="1050925"/>
                    </a:lnTo>
                    <a:lnTo>
                      <a:pt x="197104" y="1069975"/>
                    </a:lnTo>
                    <a:cubicBezTo>
                      <a:pt x="88900" y="1070102"/>
                      <a:pt x="0" y="985139"/>
                      <a:pt x="0" y="878967"/>
                    </a:cubicBezTo>
                    <a:lnTo>
                      <a:pt x="0" y="191008"/>
                    </a:lnTo>
                    <a:lnTo>
                      <a:pt x="19050" y="191008"/>
                    </a:lnTo>
                    <a:lnTo>
                      <a:pt x="0" y="191008"/>
                    </a:lnTo>
                    <a:moveTo>
                      <a:pt x="38100" y="191008"/>
                    </a:moveTo>
                    <a:lnTo>
                      <a:pt x="38100" y="878967"/>
                    </a:lnTo>
                    <a:lnTo>
                      <a:pt x="19050" y="878967"/>
                    </a:lnTo>
                    <a:lnTo>
                      <a:pt x="38100" y="878967"/>
                    </a:lnTo>
                    <a:cubicBezTo>
                      <a:pt x="38100" y="962787"/>
                      <a:pt x="108712" y="1031875"/>
                      <a:pt x="197104" y="1031875"/>
                    </a:cubicBezTo>
                    <a:lnTo>
                      <a:pt x="20757135" y="1031875"/>
                    </a:lnTo>
                    <a:cubicBezTo>
                      <a:pt x="20845526" y="1031875"/>
                      <a:pt x="20916139" y="962787"/>
                      <a:pt x="20916139" y="878967"/>
                    </a:cubicBezTo>
                    <a:lnTo>
                      <a:pt x="20916139" y="191008"/>
                    </a:lnTo>
                    <a:cubicBezTo>
                      <a:pt x="20916139" y="107188"/>
                      <a:pt x="20845526" y="38100"/>
                      <a:pt x="20757135" y="38100"/>
                    </a:cubicBezTo>
                    <a:lnTo>
                      <a:pt x="197104" y="38100"/>
                    </a:lnTo>
                    <a:lnTo>
                      <a:pt x="197104" y="19050"/>
                    </a:lnTo>
                    <a:lnTo>
                      <a:pt x="197104" y="38100"/>
                    </a:lnTo>
                    <a:cubicBezTo>
                      <a:pt x="108712" y="38100"/>
                      <a:pt x="38100" y="107188"/>
                      <a:pt x="38100" y="191008"/>
                    </a:cubicBezTo>
                    <a:close/>
                  </a:path>
                </a:pathLst>
              </a:custGeom>
              <a:solidFill>
                <a:srgbClr val="FFFFFF"/>
              </a:solidFill>
            </p:spPr>
            <p:txBody>
              <a:bodyPr/>
              <a:lstStyle/>
              <a:p>
                <a:endParaRPr lang="en-US"/>
              </a:p>
            </p:txBody>
          </p:sp>
        </p:grpSp>
        <p:sp>
          <p:nvSpPr>
            <p:cNvPr id="24" name="TextBox 24"/>
            <p:cNvSpPr txBox="1"/>
            <p:nvPr/>
          </p:nvSpPr>
          <p:spPr>
            <a:xfrm>
              <a:off x="157056" y="4778183"/>
              <a:ext cx="20640140" cy="746403"/>
            </a:xfrm>
            <a:prstGeom prst="rect">
              <a:avLst/>
            </a:prstGeom>
          </p:spPr>
          <p:txBody>
            <a:bodyPr lIns="0" tIns="0" rIns="0" bIns="0" rtlCol="0" anchor="t">
              <a:spAutoFit/>
            </a:bodyPr>
            <a:lstStyle/>
            <a:p>
              <a:pPr algn="l">
                <a:lnSpc>
                  <a:spcPts val="3402"/>
                </a:lnSpc>
              </a:pPr>
              <a:r>
                <a:rPr lang="en-US" sz="3150">
                  <a:solidFill>
                    <a:srgbClr val="FFFFFF"/>
                  </a:solidFill>
                  <a:latin typeface="Arimo"/>
                </a:rPr>
                <a:t>Physiological Stress</a:t>
              </a:r>
            </a:p>
          </p:txBody>
        </p:sp>
        <p:sp>
          <p:nvSpPr>
            <p:cNvPr id="25" name="TextBox 25"/>
            <p:cNvSpPr txBox="1"/>
            <p:nvPr/>
          </p:nvSpPr>
          <p:spPr>
            <a:xfrm>
              <a:off x="449075" y="5704502"/>
              <a:ext cx="20299691" cy="3847528"/>
            </a:xfrm>
            <a:prstGeom prst="rect">
              <a:avLst/>
            </a:prstGeom>
          </p:spPr>
          <p:txBody>
            <a:bodyPr lIns="0" tIns="0" rIns="0" bIns="0" rtlCol="0" anchor="t">
              <a:spAutoFit/>
            </a:bodyPr>
            <a:lstStyle/>
            <a:p>
              <a:pPr marL="434340" lvl="2" indent="-144780" algn="l">
                <a:lnSpc>
                  <a:spcPts val="2592"/>
                </a:lnSpc>
                <a:buFont typeface="Arial"/>
                <a:buChar char="⚬"/>
              </a:pPr>
              <a:r>
                <a:rPr lang="en-US" sz="2400">
                  <a:solidFill>
                    <a:srgbClr val="000000"/>
                  </a:solidFill>
                  <a:latin typeface="Arimo"/>
                </a:rPr>
                <a:t>Vomiting</a:t>
              </a:r>
            </a:p>
            <a:p>
              <a:pPr marL="434340" lvl="2" indent="-144780" algn="l">
                <a:lnSpc>
                  <a:spcPts val="2592"/>
                </a:lnSpc>
                <a:buFont typeface="Arial"/>
                <a:buChar char="⚬"/>
              </a:pPr>
              <a:r>
                <a:rPr lang="en-US" sz="2400">
                  <a:solidFill>
                    <a:srgbClr val="000000"/>
                  </a:solidFill>
                  <a:latin typeface="Arimo"/>
                </a:rPr>
                <a:t>Diarrhea</a:t>
              </a:r>
            </a:p>
            <a:p>
              <a:pPr marL="434340" lvl="2" indent="-144780" algn="l">
                <a:lnSpc>
                  <a:spcPts val="2592"/>
                </a:lnSpc>
                <a:buFont typeface="Arial"/>
                <a:buChar char="⚬"/>
              </a:pPr>
              <a:r>
                <a:rPr lang="en-US" sz="2400">
                  <a:solidFill>
                    <a:srgbClr val="000000"/>
                  </a:solidFill>
                  <a:latin typeface="Arimo"/>
                </a:rPr>
                <a:t>Viral or Bacterial Infection</a:t>
              </a:r>
            </a:p>
            <a:p>
              <a:pPr marL="434340" lvl="2" indent="-144780" algn="l">
                <a:lnSpc>
                  <a:spcPts val="2592"/>
                </a:lnSpc>
                <a:buFont typeface="Arial"/>
                <a:buChar char="⚬"/>
              </a:pPr>
              <a:r>
                <a:rPr lang="en-US" sz="2400">
                  <a:solidFill>
                    <a:srgbClr val="000000"/>
                  </a:solidFill>
                  <a:latin typeface="Arimo"/>
                </a:rPr>
                <a:t>Trauma</a:t>
              </a:r>
            </a:p>
            <a:p>
              <a:pPr marL="434340" lvl="2" indent="-144780" algn="l">
                <a:lnSpc>
                  <a:spcPts val="2592"/>
                </a:lnSpc>
                <a:buFont typeface="Arial"/>
                <a:buChar char="⚬"/>
              </a:pPr>
              <a:r>
                <a:rPr lang="en-US" sz="2400">
                  <a:solidFill>
                    <a:srgbClr val="000000"/>
                  </a:solidFill>
                  <a:latin typeface="Arimo"/>
                </a:rPr>
                <a:t>Broken Bones</a:t>
              </a:r>
            </a:p>
            <a:p>
              <a:pPr marL="434340" lvl="2" indent="-144780" algn="l">
                <a:lnSpc>
                  <a:spcPts val="2592"/>
                </a:lnSpc>
                <a:buFont typeface="Arial"/>
                <a:buChar char="⚬"/>
              </a:pPr>
              <a:r>
                <a:rPr lang="en-US" sz="2400">
                  <a:solidFill>
                    <a:srgbClr val="000000"/>
                  </a:solidFill>
                  <a:latin typeface="Arimo"/>
                </a:rPr>
                <a:t>Seizures</a:t>
              </a:r>
            </a:p>
            <a:p>
              <a:pPr marL="434340" lvl="2" indent="-144780" algn="l">
                <a:lnSpc>
                  <a:spcPts val="2592"/>
                </a:lnSpc>
                <a:buFont typeface="Arial"/>
                <a:buChar char="⚬"/>
              </a:pPr>
              <a:r>
                <a:rPr lang="en-US" sz="2400">
                  <a:solidFill>
                    <a:srgbClr val="000000"/>
                  </a:solidFill>
                  <a:latin typeface="Arimo"/>
                </a:rPr>
                <a:t>Surgery</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73543" y="675772"/>
            <a:ext cx="13851279" cy="1033653"/>
          </a:xfrm>
          <a:prstGeom prst="rect">
            <a:avLst/>
          </a:prstGeom>
        </p:spPr>
        <p:txBody>
          <a:bodyPr lIns="0" tIns="0" rIns="0" bIns="0" rtlCol="0" anchor="t">
            <a:spAutoFit/>
          </a:bodyPr>
          <a:lstStyle/>
          <a:p>
            <a:pPr algn="l">
              <a:lnSpc>
                <a:spcPts val="7776"/>
              </a:lnSpc>
            </a:pPr>
            <a:r>
              <a:rPr lang="en-US" sz="7200">
                <a:solidFill>
                  <a:srgbClr val="000000"/>
                </a:solidFill>
                <a:latin typeface="Arimo"/>
              </a:rPr>
              <a:t>Adrenal Crisis Symptoms</a:t>
            </a:r>
          </a:p>
        </p:txBody>
      </p:sp>
      <p:sp>
        <p:nvSpPr>
          <p:cNvPr id="3" name="Freeform 3"/>
          <p:cNvSpPr/>
          <p:nvPr/>
        </p:nvSpPr>
        <p:spPr>
          <a:xfrm>
            <a:off x="16491300" y="831228"/>
            <a:ext cx="861265" cy="1613799"/>
          </a:xfrm>
          <a:custGeom>
            <a:avLst/>
            <a:gdLst/>
            <a:ahLst/>
            <a:cxnLst/>
            <a:rect l="l" t="t" r="r" b="b"/>
            <a:pathLst>
              <a:path w="861265" h="1613799">
                <a:moveTo>
                  <a:pt x="0" y="0"/>
                </a:moveTo>
                <a:lnTo>
                  <a:pt x="861266" y="0"/>
                </a:lnTo>
                <a:lnTo>
                  <a:pt x="861266" y="1613799"/>
                </a:lnTo>
                <a:lnTo>
                  <a:pt x="0" y="16137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1771917" y="2757954"/>
            <a:ext cx="3290420" cy="1985682"/>
            <a:chOff x="0" y="0"/>
            <a:chExt cx="4387226" cy="2647576"/>
          </a:xfrm>
        </p:grpSpPr>
        <p:sp>
          <p:nvSpPr>
            <p:cNvPr id="5" name="Freeform 5"/>
            <p:cNvSpPr/>
            <p:nvPr/>
          </p:nvSpPr>
          <p:spPr>
            <a:xfrm>
              <a:off x="19050" y="19050"/>
              <a:ext cx="4349115" cy="2609469"/>
            </a:xfrm>
            <a:custGeom>
              <a:avLst/>
              <a:gdLst/>
              <a:ahLst/>
              <a:cxnLst/>
              <a:rect l="l" t="t" r="r" b="b"/>
              <a:pathLst>
                <a:path w="4349115" h="2609469">
                  <a:moveTo>
                    <a:pt x="0" y="0"/>
                  </a:moveTo>
                  <a:lnTo>
                    <a:pt x="4349115" y="0"/>
                  </a:lnTo>
                  <a:lnTo>
                    <a:pt x="4349115" y="2609469"/>
                  </a:lnTo>
                  <a:lnTo>
                    <a:pt x="0" y="2609469"/>
                  </a:lnTo>
                  <a:close/>
                </a:path>
              </a:pathLst>
            </a:custGeom>
            <a:solidFill>
              <a:srgbClr val="E97132"/>
            </a:solidFill>
          </p:spPr>
          <p:txBody>
            <a:bodyPr/>
            <a:lstStyle/>
            <a:p>
              <a:endParaRPr lang="en-US"/>
            </a:p>
          </p:txBody>
        </p:sp>
        <p:sp>
          <p:nvSpPr>
            <p:cNvPr id="6" name="Freeform 6"/>
            <p:cNvSpPr/>
            <p:nvPr/>
          </p:nvSpPr>
          <p:spPr>
            <a:xfrm>
              <a:off x="0" y="0"/>
              <a:ext cx="4387215" cy="2647569"/>
            </a:xfrm>
            <a:custGeom>
              <a:avLst/>
              <a:gdLst/>
              <a:ahLst/>
              <a:cxnLst/>
              <a:rect l="l" t="t" r="r" b="b"/>
              <a:pathLst>
                <a:path w="4387215" h="2647569">
                  <a:moveTo>
                    <a:pt x="19050" y="0"/>
                  </a:moveTo>
                  <a:lnTo>
                    <a:pt x="4368165" y="0"/>
                  </a:lnTo>
                  <a:cubicBezTo>
                    <a:pt x="4378706" y="0"/>
                    <a:pt x="4387215" y="8509"/>
                    <a:pt x="4387215" y="19050"/>
                  </a:cubicBezTo>
                  <a:lnTo>
                    <a:pt x="4387215" y="2628519"/>
                  </a:lnTo>
                  <a:cubicBezTo>
                    <a:pt x="4387215" y="2639060"/>
                    <a:pt x="4378706" y="2647569"/>
                    <a:pt x="4368165" y="2647569"/>
                  </a:cubicBezTo>
                  <a:lnTo>
                    <a:pt x="19050" y="2647569"/>
                  </a:lnTo>
                  <a:cubicBezTo>
                    <a:pt x="8509" y="2647569"/>
                    <a:pt x="0" y="2639060"/>
                    <a:pt x="0" y="2628519"/>
                  </a:cubicBezTo>
                  <a:lnTo>
                    <a:pt x="0" y="19050"/>
                  </a:lnTo>
                  <a:cubicBezTo>
                    <a:pt x="0" y="8509"/>
                    <a:pt x="8509" y="0"/>
                    <a:pt x="19050" y="0"/>
                  </a:cubicBezTo>
                  <a:moveTo>
                    <a:pt x="19050" y="38100"/>
                  </a:moveTo>
                  <a:lnTo>
                    <a:pt x="19050" y="19050"/>
                  </a:lnTo>
                  <a:lnTo>
                    <a:pt x="38100" y="19050"/>
                  </a:lnTo>
                  <a:lnTo>
                    <a:pt x="38100" y="2628519"/>
                  </a:lnTo>
                  <a:lnTo>
                    <a:pt x="19050" y="2628519"/>
                  </a:lnTo>
                  <a:lnTo>
                    <a:pt x="19050" y="2609469"/>
                  </a:lnTo>
                  <a:lnTo>
                    <a:pt x="4368165" y="2609469"/>
                  </a:lnTo>
                  <a:lnTo>
                    <a:pt x="4368165" y="2628519"/>
                  </a:lnTo>
                  <a:lnTo>
                    <a:pt x="4349115" y="2628519"/>
                  </a:lnTo>
                  <a:lnTo>
                    <a:pt x="4349115" y="19050"/>
                  </a:lnTo>
                  <a:lnTo>
                    <a:pt x="4368165" y="19050"/>
                  </a:lnTo>
                  <a:lnTo>
                    <a:pt x="4368165" y="38100"/>
                  </a:lnTo>
                  <a:lnTo>
                    <a:pt x="19050" y="38100"/>
                  </a:lnTo>
                  <a:close/>
                </a:path>
              </a:pathLst>
            </a:custGeom>
            <a:solidFill>
              <a:srgbClr val="FFFFFF"/>
            </a:solidFill>
          </p:spPr>
          <p:txBody>
            <a:bodyPr/>
            <a:lstStyle/>
            <a:p>
              <a:endParaRPr lang="en-US"/>
            </a:p>
          </p:txBody>
        </p:sp>
      </p:grpSp>
      <p:sp>
        <p:nvSpPr>
          <p:cNvPr id="7" name="TextBox 7"/>
          <p:cNvSpPr txBox="1"/>
          <p:nvPr/>
        </p:nvSpPr>
        <p:spPr>
          <a:xfrm>
            <a:off x="1855737" y="3511337"/>
            <a:ext cx="3122779" cy="488442"/>
          </a:xfrm>
          <a:prstGeom prst="rect">
            <a:avLst/>
          </a:prstGeom>
        </p:spPr>
        <p:txBody>
          <a:bodyPr lIns="0" tIns="0" rIns="0" bIns="0" rtlCol="0" anchor="t">
            <a:spAutoFit/>
          </a:bodyPr>
          <a:lstStyle/>
          <a:p>
            <a:pPr algn="ctr">
              <a:lnSpc>
                <a:spcPts val="3564"/>
              </a:lnSpc>
            </a:pPr>
            <a:r>
              <a:rPr lang="en-US" sz="3300">
                <a:solidFill>
                  <a:srgbClr val="FFFFFF"/>
                </a:solidFill>
                <a:latin typeface="Arimo Bold"/>
              </a:rPr>
              <a:t>Dehydration</a:t>
            </a:r>
          </a:p>
        </p:txBody>
      </p:sp>
      <p:grpSp>
        <p:nvGrpSpPr>
          <p:cNvPr id="8" name="Group 8"/>
          <p:cNvGrpSpPr/>
          <p:nvPr/>
        </p:nvGrpSpPr>
        <p:grpSpPr>
          <a:xfrm>
            <a:off x="5359947" y="2757954"/>
            <a:ext cx="3290420" cy="1985682"/>
            <a:chOff x="0" y="0"/>
            <a:chExt cx="4387226" cy="2647576"/>
          </a:xfrm>
        </p:grpSpPr>
        <p:sp>
          <p:nvSpPr>
            <p:cNvPr id="9" name="Freeform 9"/>
            <p:cNvSpPr/>
            <p:nvPr/>
          </p:nvSpPr>
          <p:spPr>
            <a:xfrm>
              <a:off x="19050" y="19050"/>
              <a:ext cx="4349115" cy="2609469"/>
            </a:xfrm>
            <a:custGeom>
              <a:avLst/>
              <a:gdLst/>
              <a:ahLst/>
              <a:cxnLst/>
              <a:rect l="l" t="t" r="r" b="b"/>
              <a:pathLst>
                <a:path w="4349115" h="2609469">
                  <a:moveTo>
                    <a:pt x="0" y="0"/>
                  </a:moveTo>
                  <a:lnTo>
                    <a:pt x="4349115" y="0"/>
                  </a:lnTo>
                  <a:lnTo>
                    <a:pt x="4349115" y="2609469"/>
                  </a:lnTo>
                  <a:lnTo>
                    <a:pt x="0" y="2609469"/>
                  </a:lnTo>
                  <a:close/>
                </a:path>
              </a:pathLst>
            </a:custGeom>
            <a:solidFill>
              <a:srgbClr val="3C28E6"/>
            </a:solidFill>
          </p:spPr>
          <p:txBody>
            <a:bodyPr/>
            <a:lstStyle/>
            <a:p>
              <a:endParaRPr lang="en-US"/>
            </a:p>
          </p:txBody>
        </p:sp>
        <p:sp>
          <p:nvSpPr>
            <p:cNvPr id="10" name="Freeform 10"/>
            <p:cNvSpPr/>
            <p:nvPr/>
          </p:nvSpPr>
          <p:spPr>
            <a:xfrm>
              <a:off x="0" y="0"/>
              <a:ext cx="4387215" cy="2647569"/>
            </a:xfrm>
            <a:custGeom>
              <a:avLst/>
              <a:gdLst/>
              <a:ahLst/>
              <a:cxnLst/>
              <a:rect l="l" t="t" r="r" b="b"/>
              <a:pathLst>
                <a:path w="4387215" h="2647569">
                  <a:moveTo>
                    <a:pt x="19050" y="0"/>
                  </a:moveTo>
                  <a:lnTo>
                    <a:pt x="4368165" y="0"/>
                  </a:lnTo>
                  <a:cubicBezTo>
                    <a:pt x="4378706" y="0"/>
                    <a:pt x="4387215" y="8509"/>
                    <a:pt x="4387215" y="19050"/>
                  </a:cubicBezTo>
                  <a:lnTo>
                    <a:pt x="4387215" y="2628519"/>
                  </a:lnTo>
                  <a:cubicBezTo>
                    <a:pt x="4387215" y="2639060"/>
                    <a:pt x="4378706" y="2647569"/>
                    <a:pt x="4368165" y="2647569"/>
                  </a:cubicBezTo>
                  <a:lnTo>
                    <a:pt x="19050" y="2647569"/>
                  </a:lnTo>
                  <a:cubicBezTo>
                    <a:pt x="8509" y="2647569"/>
                    <a:pt x="0" y="2639060"/>
                    <a:pt x="0" y="2628519"/>
                  </a:cubicBezTo>
                  <a:lnTo>
                    <a:pt x="0" y="19050"/>
                  </a:lnTo>
                  <a:cubicBezTo>
                    <a:pt x="0" y="8509"/>
                    <a:pt x="8509" y="0"/>
                    <a:pt x="19050" y="0"/>
                  </a:cubicBezTo>
                  <a:moveTo>
                    <a:pt x="19050" y="38100"/>
                  </a:moveTo>
                  <a:lnTo>
                    <a:pt x="19050" y="19050"/>
                  </a:lnTo>
                  <a:lnTo>
                    <a:pt x="38100" y="19050"/>
                  </a:lnTo>
                  <a:lnTo>
                    <a:pt x="38100" y="2628519"/>
                  </a:lnTo>
                  <a:lnTo>
                    <a:pt x="19050" y="2628519"/>
                  </a:lnTo>
                  <a:lnTo>
                    <a:pt x="19050" y="2609469"/>
                  </a:lnTo>
                  <a:lnTo>
                    <a:pt x="4368165" y="2609469"/>
                  </a:lnTo>
                  <a:lnTo>
                    <a:pt x="4368165" y="2628519"/>
                  </a:lnTo>
                  <a:lnTo>
                    <a:pt x="4349115" y="2628519"/>
                  </a:lnTo>
                  <a:lnTo>
                    <a:pt x="4349115" y="19050"/>
                  </a:lnTo>
                  <a:lnTo>
                    <a:pt x="4368165" y="19050"/>
                  </a:lnTo>
                  <a:lnTo>
                    <a:pt x="4368165" y="38100"/>
                  </a:lnTo>
                  <a:lnTo>
                    <a:pt x="19050" y="38100"/>
                  </a:lnTo>
                  <a:close/>
                </a:path>
              </a:pathLst>
            </a:custGeom>
            <a:solidFill>
              <a:srgbClr val="FFFFFF"/>
            </a:solidFill>
          </p:spPr>
          <p:txBody>
            <a:bodyPr/>
            <a:lstStyle/>
            <a:p>
              <a:endParaRPr lang="en-US"/>
            </a:p>
          </p:txBody>
        </p:sp>
      </p:grpSp>
      <p:sp>
        <p:nvSpPr>
          <p:cNvPr id="11" name="TextBox 11"/>
          <p:cNvSpPr txBox="1"/>
          <p:nvPr/>
        </p:nvSpPr>
        <p:spPr>
          <a:xfrm>
            <a:off x="5443767" y="3511337"/>
            <a:ext cx="3122779" cy="488442"/>
          </a:xfrm>
          <a:prstGeom prst="rect">
            <a:avLst/>
          </a:prstGeom>
        </p:spPr>
        <p:txBody>
          <a:bodyPr lIns="0" tIns="0" rIns="0" bIns="0" rtlCol="0" anchor="t">
            <a:spAutoFit/>
          </a:bodyPr>
          <a:lstStyle/>
          <a:p>
            <a:pPr algn="ctr">
              <a:lnSpc>
                <a:spcPts val="3564"/>
              </a:lnSpc>
            </a:pPr>
            <a:r>
              <a:rPr lang="en-US" sz="3300">
                <a:solidFill>
                  <a:srgbClr val="FFFFFF"/>
                </a:solidFill>
                <a:latin typeface="Arimo Bold"/>
              </a:rPr>
              <a:t>Hypotension</a:t>
            </a:r>
          </a:p>
        </p:txBody>
      </p:sp>
      <p:grpSp>
        <p:nvGrpSpPr>
          <p:cNvPr id="12" name="Group 12"/>
          <p:cNvGrpSpPr/>
          <p:nvPr/>
        </p:nvGrpSpPr>
        <p:grpSpPr>
          <a:xfrm>
            <a:off x="8947977" y="2757954"/>
            <a:ext cx="3290420" cy="1985682"/>
            <a:chOff x="0" y="0"/>
            <a:chExt cx="4387226" cy="2647576"/>
          </a:xfrm>
        </p:grpSpPr>
        <p:sp>
          <p:nvSpPr>
            <p:cNvPr id="13" name="Freeform 13"/>
            <p:cNvSpPr/>
            <p:nvPr/>
          </p:nvSpPr>
          <p:spPr>
            <a:xfrm>
              <a:off x="19050" y="19050"/>
              <a:ext cx="4349115" cy="2609469"/>
            </a:xfrm>
            <a:custGeom>
              <a:avLst/>
              <a:gdLst/>
              <a:ahLst/>
              <a:cxnLst/>
              <a:rect l="l" t="t" r="r" b="b"/>
              <a:pathLst>
                <a:path w="4349115" h="2609469">
                  <a:moveTo>
                    <a:pt x="0" y="0"/>
                  </a:moveTo>
                  <a:lnTo>
                    <a:pt x="4349115" y="0"/>
                  </a:lnTo>
                  <a:lnTo>
                    <a:pt x="4349115" y="2609469"/>
                  </a:lnTo>
                  <a:lnTo>
                    <a:pt x="0" y="2609469"/>
                  </a:lnTo>
                  <a:close/>
                </a:path>
              </a:pathLst>
            </a:custGeom>
            <a:solidFill>
              <a:srgbClr val="37E21D"/>
            </a:solidFill>
          </p:spPr>
          <p:txBody>
            <a:bodyPr/>
            <a:lstStyle/>
            <a:p>
              <a:endParaRPr lang="en-US"/>
            </a:p>
          </p:txBody>
        </p:sp>
        <p:sp>
          <p:nvSpPr>
            <p:cNvPr id="14" name="Freeform 14"/>
            <p:cNvSpPr/>
            <p:nvPr/>
          </p:nvSpPr>
          <p:spPr>
            <a:xfrm>
              <a:off x="0" y="0"/>
              <a:ext cx="4387215" cy="2647569"/>
            </a:xfrm>
            <a:custGeom>
              <a:avLst/>
              <a:gdLst/>
              <a:ahLst/>
              <a:cxnLst/>
              <a:rect l="l" t="t" r="r" b="b"/>
              <a:pathLst>
                <a:path w="4387215" h="2647569">
                  <a:moveTo>
                    <a:pt x="19050" y="0"/>
                  </a:moveTo>
                  <a:lnTo>
                    <a:pt x="4368165" y="0"/>
                  </a:lnTo>
                  <a:cubicBezTo>
                    <a:pt x="4378706" y="0"/>
                    <a:pt x="4387215" y="8509"/>
                    <a:pt x="4387215" y="19050"/>
                  </a:cubicBezTo>
                  <a:lnTo>
                    <a:pt x="4387215" y="2628519"/>
                  </a:lnTo>
                  <a:cubicBezTo>
                    <a:pt x="4387215" y="2639060"/>
                    <a:pt x="4378706" y="2647569"/>
                    <a:pt x="4368165" y="2647569"/>
                  </a:cubicBezTo>
                  <a:lnTo>
                    <a:pt x="19050" y="2647569"/>
                  </a:lnTo>
                  <a:cubicBezTo>
                    <a:pt x="8509" y="2647569"/>
                    <a:pt x="0" y="2639060"/>
                    <a:pt x="0" y="2628519"/>
                  </a:cubicBezTo>
                  <a:lnTo>
                    <a:pt x="0" y="19050"/>
                  </a:lnTo>
                  <a:cubicBezTo>
                    <a:pt x="0" y="8509"/>
                    <a:pt x="8509" y="0"/>
                    <a:pt x="19050" y="0"/>
                  </a:cubicBezTo>
                  <a:moveTo>
                    <a:pt x="19050" y="38100"/>
                  </a:moveTo>
                  <a:lnTo>
                    <a:pt x="19050" y="19050"/>
                  </a:lnTo>
                  <a:lnTo>
                    <a:pt x="38100" y="19050"/>
                  </a:lnTo>
                  <a:lnTo>
                    <a:pt x="38100" y="2628519"/>
                  </a:lnTo>
                  <a:lnTo>
                    <a:pt x="19050" y="2628519"/>
                  </a:lnTo>
                  <a:lnTo>
                    <a:pt x="19050" y="2609469"/>
                  </a:lnTo>
                  <a:lnTo>
                    <a:pt x="4368165" y="2609469"/>
                  </a:lnTo>
                  <a:lnTo>
                    <a:pt x="4368165" y="2628519"/>
                  </a:lnTo>
                  <a:lnTo>
                    <a:pt x="4349115" y="2628519"/>
                  </a:lnTo>
                  <a:lnTo>
                    <a:pt x="4349115" y="19050"/>
                  </a:lnTo>
                  <a:lnTo>
                    <a:pt x="4368165" y="19050"/>
                  </a:lnTo>
                  <a:lnTo>
                    <a:pt x="4368165" y="38100"/>
                  </a:lnTo>
                  <a:lnTo>
                    <a:pt x="19050" y="38100"/>
                  </a:lnTo>
                  <a:close/>
                </a:path>
              </a:pathLst>
            </a:custGeom>
            <a:solidFill>
              <a:srgbClr val="FFFFFF"/>
            </a:solidFill>
          </p:spPr>
          <p:txBody>
            <a:bodyPr/>
            <a:lstStyle/>
            <a:p>
              <a:endParaRPr lang="en-US"/>
            </a:p>
          </p:txBody>
        </p:sp>
      </p:grpSp>
      <p:sp>
        <p:nvSpPr>
          <p:cNvPr id="15" name="TextBox 15"/>
          <p:cNvSpPr txBox="1"/>
          <p:nvPr/>
        </p:nvSpPr>
        <p:spPr>
          <a:xfrm>
            <a:off x="9031797" y="3511337"/>
            <a:ext cx="3122779" cy="488442"/>
          </a:xfrm>
          <a:prstGeom prst="rect">
            <a:avLst/>
          </a:prstGeom>
        </p:spPr>
        <p:txBody>
          <a:bodyPr lIns="0" tIns="0" rIns="0" bIns="0" rtlCol="0" anchor="t">
            <a:spAutoFit/>
          </a:bodyPr>
          <a:lstStyle/>
          <a:p>
            <a:pPr algn="ctr">
              <a:lnSpc>
                <a:spcPts val="3564"/>
              </a:lnSpc>
            </a:pPr>
            <a:r>
              <a:rPr lang="en-US" sz="3300">
                <a:solidFill>
                  <a:srgbClr val="FFFFFF"/>
                </a:solidFill>
                <a:latin typeface="Arimo Bold"/>
              </a:rPr>
              <a:t>Shock</a:t>
            </a:r>
          </a:p>
        </p:txBody>
      </p:sp>
      <p:grpSp>
        <p:nvGrpSpPr>
          <p:cNvPr id="16" name="Group 16"/>
          <p:cNvGrpSpPr/>
          <p:nvPr/>
        </p:nvGrpSpPr>
        <p:grpSpPr>
          <a:xfrm>
            <a:off x="12536009" y="2757954"/>
            <a:ext cx="3290419" cy="1985682"/>
            <a:chOff x="0" y="0"/>
            <a:chExt cx="4387226" cy="2647576"/>
          </a:xfrm>
        </p:grpSpPr>
        <p:sp>
          <p:nvSpPr>
            <p:cNvPr id="17" name="Freeform 17"/>
            <p:cNvSpPr/>
            <p:nvPr/>
          </p:nvSpPr>
          <p:spPr>
            <a:xfrm>
              <a:off x="19050" y="19050"/>
              <a:ext cx="4349115" cy="2609469"/>
            </a:xfrm>
            <a:custGeom>
              <a:avLst/>
              <a:gdLst/>
              <a:ahLst/>
              <a:cxnLst/>
              <a:rect l="l" t="t" r="r" b="b"/>
              <a:pathLst>
                <a:path w="4349115" h="2609469">
                  <a:moveTo>
                    <a:pt x="0" y="0"/>
                  </a:moveTo>
                  <a:lnTo>
                    <a:pt x="4349115" y="0"/>
                  </a:lnTo>
                  <a:lnTo>
                    <a:pt x="4349115" y="2609469"/>
                  </a:lnTo>
                  <a:lnTo>
                    <a:pt x="0" y="2609469"/>
                  </a:lnTo>
                  <a:close/>
                </a:path>
              </a:pathLst>
            </a:custGeom>
            <a:solidFill>
              <a:srgbClr val="D41E61"/>
            </a:solidFill>
          </p:spPr>
          <p:txBody>
            <a:bodyPr/>
            <a:lstStyle/>
            <a:p>
              <a:endParaRPr lang="en-US"/>
            </a:p>
          </p:txBody>
        </p:sp>
        <p:sp>
          <p:nvSpPr>
            <p:cNvPr id="18" name="Freeform 18"/>
            <p:cNvSpPr/>
            <p:nvPr/>
          </p:nvSpPr>
          <p:spPr>
            <a:xfrm>
              <a:off x="0" y="0"/>
              <a:ext cx="4387215" cy="2647569"/>
            </a:xfrm>
            <a:custGeom>
              <a:avLst/>
              <a:gdLst/>
              <a:ahLst/>
              <a:cxnLst/>
              <a:rect l="l" t="t" r="r" b="b"/>
              <a:pathLst>
                <a:path w="4387215" h="2647569">
                  <a:moveTo>
                    <a:pt x="19050" y="0"/>
                  </a:moveTo>
                  <a:lnTo>
                    <a:pt x="4368165" y="0"/>
                  </a:lnTo>
                  <a:cubicBezTo>
                    <a:pt x="4378706" y="0"/>
                    <a:pt x="4387215" y="8509"/>
                    <a:pt x="4387215" y="19050"/>
                  </a:cubicBezTo>
                  <a:lnTo>
                    <a:pt x="4387215" y="2628519"/>
                  </a:lnTo>
                  <a:cubicBezTo>
                    <a:pt x="4387215" y="2639060"/>
                    <a:pt x="4378706" y="2647569"/>
                    <a:pt x="4368165" y="2647569"/>
                  </a:cubicBezTo>
                  <a:lnTo>
                    <a:pt x="19050" y="2647569"/>
                  </a:lnTo>
                  <a:cubicBezTo>
                    <a:pt x="8509" y="2647569"/>
                    <a:pt x="0" y="2639060"/>
                    <a:pt x="0" y="2628519"/>
                  </a:cubicBezTo>
                  <a:lnTo>
                    <a:pt x="0" y="19050"/>
                  </a:lnTo>
                  <a:cubicBezTo>
                    <a:pt x="0" y="8509"/>
                    <a:pt x="8509" y="0"/>
                    <a:pt x="19050" y="0"/>
                  </a:cubicBezTo>
                  <a:moveTo>
                    <a:pt x="19050" y="38100"/>
                  </a:moveTo>
                  <a:lnTo>
                    <a:pt x="19050" y="19050"/>
                  </a:lnTo>
                  <a:lnTo>
                    <a:pt x="38100" y="19050"/>
                  </a:lnTo>
                  <a:lnTo>
                    <a:pt x="38100" y="2628519"/>
                  </a:lnTo>
                  <a:lnTo>
                    <a:pt x="19050" y="2628519"/>
                  </a:lnTo>
                  <a:lnTo>
                    <a:pt x="19050" y="2609469"/>
                  </a:lnTo>
                  <a:lnTo>
                    <a:pt x="4368165" y="2609469"/>
                  </a:lnTo>
                  <a:lnTo>
                    <a:pt x="4368165" y="2628519"/>
                  </a:lnTo>
                  <a:lnTo>
                    <a:pt x="4349115" y="2628519"/>
                  </a:lnTo>
                  <a:lnTo>
                    <a:pt x="4349115" y="19050"/>
                  </a:lnTo>
                  <a:lnTo>
                    <a:pt x="4368165" y="19050"/>
                  </a:lnTo>
                  <a:lnTo>
                    <a:pt x="4368165" y="38100"/>
                  </a:lnTo>
                  <a:lnTo>
                    <a:pt x="19050" y="38100"/>
                  </a:lnTo>
                  <a:close/>
                </a:path>
              </a:pathLst>
            </a:custGeom>
            <a:solidFill>
              <a:srgbClr val="FFFFFF"/>
            </a:solidFill>
          </p:spPr>
          <p:txBody>
            <a:bodyPr/>
            <a:lstStyle/>
            <a:p>
              <a:endParaRPr lang="en-US"/>
            </a:p>
          </p:txBody>
        </p:sp>
      </p:grpSp>
      <p:sp>
        <p:nvSpPr>
          <p:cNvPr id="19" name="TextBox 19"/>
          <p:cNvSpPr txBox="1"/>
          <p:nvPr/>
        </p:nvSpPr>
        <p:spPr>
          <a:xfrm>
            <a:off x="12619828" y="3287499"/>
            <a:ext cx="3122779" cy="936117"/>
          </a:xfrm>
          <a:prstGeom prst="rect">
            <a:avLst/>
          </a:prstGeom>
        </p:spPr>
        <p:txBody>
          <a:bodyPr lIns="0" tIns="0" rIns="0" bIns="0" rtlCol="0" anchor="t">
            <a:spAutoFit/>
          </a:bodyPr>
          <a:lstStyle/>
          <a:p>
            <a:pPr algn="ctr">
              <a:lnSpc>
                <a:spcPts val="3564"/>
              </a:lnSpc>
            </a:pPr>
            <a:r>
              <a:rPr lang="en-US" sz="3300">
                <a:solidFill>
                  <a:srgbClr val="FFFFFF"/>
                </a:solidFill>
                <a:latin typeface="Arimo Bold"/>
              </a:rPr>
              <a:t>Nausea/ Vomiting</a:t>
            </a:r>
          </a:p>
        </p:txBody>
      </p:sp>
      <p:grpSp>
        <p:nvGrpSpPr>
          <p:cNvPr id="20" name="Group 20"/>
          <p:cNvGrpSpPr/>
          <p:nvPr/>
        </p:nvGrpSpPr>
        <p:grpSpPr>
          <a:xfrm>
            <a:off x="1771917" y="5041245"/>
            <a:ext cx="3290420" cy="1985682"/>
            <a:chOff x="0" y="0"/>
            <a:chExt cx="4387226" cy="2647576"/>
          </a:xfrm>
        </p:grpSpPr>
        <p:sp>
          <p:nvSpPr>
            <p:cNvPr id="21" name="Freeform 21"/>
            <p:cNvSpPr/>
            <p:nvPr/>
          </p:nvSpPr>
          <p:spPr>
            <a:xfrm>
              <a:off x="19050" y="19050"/>
              <a:ext cx="4349115" cy="2609469"/>
            </a:xfrm>
            <a:custGeom>
              <a:avLst/>
              <a:gdLst/>
              <a:ahLst/>
              <a:cxnLst/>
              <a:rect l="l" t="t" r="r" b="b"/>
              <a:pathLst>
                <a:path w="4349115" h="2609469">
                  <a:moveTo>
                    <a:pt x="0" y="0"/>
                  </a:moveTo>
                  <a:lnTo>
                    <a:pt x="4349115" y="0"/>
                  </a:lnTo>
                  <a:lnTo>
                    <a:pt x="4349115" y="2609469"/>
                  </a:lnTo>
                  <a:lnTo>
                    <a:pt x="0" y="2609469"/>
                  </a:lnTo>
                  <a:close/>
                </a:path>
              </a:pathLst>
            </a:custGeom>
            <a:solidFill>
              <a:srgbClr val="1E83C6"/>
            </a:solidFill>
          </p:spPr>
          <p:txBody>
            <a:bodyPr/>
            <a:lstStyle/>
            <a:p>
              <a:endParaRPr lang="en-US"/>
            </a:p>
          </p:txBody>
        </p:sp>
        <p:sp>
          <p:nvSpPr>
            <p:cNvPr id="22" name="Freeform 22"/>
            <p:cNvSpPr/>
            <p:nvPr/>
          </p:nvSpPr>
          <p:spPr>
            <a:xfrm>
              <a:off x="0" y="0"/>
              <a:ext cx="4387215" cy="2647569"/>
            </a:xfrm>
            <a:custGeom>
              <a:avLst/>
              <a:gdLst/>
              <a:ahLst/>
              <a:cxnLst/>
              <a:rect l="l" t="t" r="r" b="b"/>
              <a:pathLst>
                <a:path w="4387215" h="2647569">
                  <a:moveTo>
                    <a:pt x="19050" y="0"/>
                  </a:moveTo>
                  <a:lnTo>
                    <a:pt x="4368165" y="0"/>
                  </a:lnTo>
                  <a:cubicBezTo>
                    <a:pt x="4378706" y="0"/>
                    <a:pt x="4387215" y="8509"/>
                    <a:pt x="4387215" y="19050"/>
                  </a:cubicBezTo>
                  <a:lnTo>
                    <a:pt x="4387215" y="2628519"/>
                  </a:lnTo>
                  <a:cubicBezTo>
                    <a:pt x="4387215" y="2639060"/>
                    <a:pt x="4378706" y="2647569"/>
                    <a:pt x="4368165" y="2647569"/>
                  </a:cubicBezTo>
                  <a:lnTo>
                    <a:pt x="19050" y="2647569"/>
                  </a:lnTo>
                  <a:cubicBezTo>
                    <a:pt x="8509" y="2647569"/>
                    <a:pt x="0" y="2639060"/>
                    <a:pt x="0" y="2628519"/>
                  </a:cubicBezTo>
                  <a:lnTo>
                    <a:pt x="0" y="19050"/>
                  </a:lnTo>
                  <a:cubicBezTo>
                    <a:pt x="0" y="8509"/>
                    <a:pt x="8509" y="0"/>
                    <a:pt x="19050" y="0"/>
                  </a:cubicBezTo>
                  <a:moveTo>
                    <a:pt x="19050" y="38100"/>
                  </a:moveTo>
                  <a:lnTo>
                    <a:pt x="19050" y="19050"/>
                  </a:lnTo>
                  <a:lnTo>
                    <a:pt x="38100" y="19050"/>
                  </a:lnTo>
                  <a:lnTo>
                    <a:pt x="38100" y="2628519"/>
                  </a:lnTo>
                  <a:lnTo>
                    <a:pt x="19050" y="2628519"/>
                  </a:lnTo>
                  <a:lnTo>
                    <a:pt x="19050" y="2609469"/>
                  </a:lnTo>
                  <a:lnTo>
                    <a:pt x="4368165" y="2609469"/>
                  </a:lnTo>
                  <a:lnTo>
                    <a:pt x="4368165" y="2628519"/>
                  </a:lnTo>
                  <a:lnTo>
                    <a:pt x="4349115" y="2628519"/>
                  </a:lnTo>
                  <a:lnTo>
                    <a:pt x="4349115" y="19050"/>
                  </a:lnTo>
                  <a:lnTo>
                    <a:pt x="4368165" y="19050"/>
                  </a:lnTo>
                  <a:lnTo>
                    <a:pt x="4368165" y="38100"/>
                  </a:lnTo>
                  <a:lnTo>
                    <a:pt x="19050" y="38100"/>
                  </a:lnTo>
                  <a:close/>
                </a:path>
              </a:pathLst>
            </a:custGeom>
            <a:solidFill>
              <a:srgbClr val="FFFFFF"/>
            </a:solidFill>
          </p:spPr>
          <p:txBody>
            <a:bodyPr/>
            <a:lstStyle/>
            <a:p>
              <a:endParaRPr lang="en-US"/>
            </a:p>
          </p:txBody>
        </p:sp>
      </p:grpSp>
      <p:sp>
        <p:nvSpPr>
          <p:cNvPr id="23" name="TextBox 23"/>
          <p:cNvSpPr txBox="1"/>
          <p:nvPr/>
        </p:nvSpPr>
        <p:spPr>
          <a:xfrm>
            <a:off x="1855737" y="5346952"/>
            <a:ext cx="3122779" cy="1383792"/>
          </a:xfrm>
          <a:prstGeom prst="rect">
            <a:avLst/>
          </a:prstGeom>
        </p:spPr>
        <p:txBody>
          <a:bodyPr lIns="0" tIns="0" rIns="0" bIns="0" rtlCol="0" anchor="t">
            <a:spAutoFit/>
          </a:bodyPr>
          <a:lstStyle/>
          <a:p>
            <a:pPr algn="ctr">
              <a:lnSpc>
                <a:spcPts val="3564"/>
              </a:lnSpc>
            </a:pPr>
            <a:r>
              <a:rPr lang="en-US" sz="3300">
                <a:solidFill>
                  <a:srgbClr val="FFFFFF"/>
                </a:solidFill>
                <a:latin typeface="Arimo Bold"/>
              </a:rPr>
              <a:t>Acute Abdominal Pain</a:t>
            </a:r>
          </a:p>
        </p:txBody>
      </p:sp>
      <p:grpSp>
        <p:nvGrpSpPr>
          <p:cNvPr id="24" name="Group 24"/>
          <p:cNvGrpSpPr/>
          <p:nvPr/>
        </p:nvGrpSpPr>
        <p:grpSpPr>
          <a:xfrm>
            <a:off x="5359947" y="5041245"/>
            <a:ext cx="3290420" cy="1985682"/>
            <a:chOff x="0" y="0"/>
            <a:chExt cx="4387226" cy="2647576"/>
          </a:xfrm>
        </p:grpSpPr>
        <p:sp>
          <p:nvSpPr>
            <p:cNvPr id="25" name="Freeform 25"/>
            <p:cNvSpPr/>
            <p:nvPr/>
          </p:nvSpPr>
          <p:spPr>
            <a:xfrm>
              <a:off x="19050" y="19050"/>
              <a:ext cx="4349115" cy="2609469"/>
            </a:xfrm>
            <a:custGeom>
              <a:avLst/>
              <a:gdLst/>
              <a:ahLst/>
              <a:cxnLst/>
              <a:rect l="l" t="t" r="r" b="b"/>
              <a:pathLst>
                <a:path w="4349115" h="2609469">
                  <a:moveTo>
                    <a:pt x="0" y="0"/>
                  </a:moveTo>
                  <a:lnTo>
                    <a:pt x="4349115" y="0"/>
                  </a:lnTo>
                  <a:lnTo>
                    <a:pt x="4349115" y="2609469"/>
                  </a:lnTo>
                  <a:lnTo>
                    <a:pt x="0" y="2609469"/>
                  </a:lnTo>
                  <a:close/>
                </a:path>
              </a:pathLst>
            </a:custGeom>
            <a:solidFill>
              <a:srgbClr val="A0B91E"/>
            </a:solidFill>
          </p:spPr>
          <p:txBody>
            <a:bodyPr/>
            <a:lstStyle/>
            <a:p>
              <a:endParaRPr lang="en-US"/>
            </a:p>
          </p:txBody>
        </p:sp>
        <p:sp>
          <p:nvSpPr>
            <p:cNvPr id="26" name="Freeform 26"/>
            <p:cNvSpPr/>
            <p:nvPr/>
          </p:nvSpPr>
          <p:spPr>
            <a:xfrm>
              <a:off x="0" y="0"/>
              <a:ext cx="4387215" cy="2647569"/>
            </a:xfrm>
            <a:custGeom>
              <a:avLst/>
              <a:gdLst/>
              <a:ahLst/>
              <a:cxnLst/>
              <a:rect l="l" t="t" r="r" b="b"/>
              <a:pathLst>
                <a:path w="4387215" h="2647569">
                  <a:moveTo>
                    <a:pt x="19050" y="0"/>
                  </a:moveTo>
                  <a:lnTo>
                    <a:pt x="4368165" y="0"/>
                  </a:lnTo>
                  <a:cubicBezTo>
                    <a:pt x="4378706" y="0"/>
                    <a:pt x="4387215" y="8509"/>
                    <a:pt x="4387215" y="19050"/>
                  </a:cubicBezTo>
                  <a:lnTo>
                    <a:pt x="4387215" y="2628519"/>
                  </a:lnTo>
                  <a:cubicBezTo>
                    <a:pt x="4387215" y="2639060"/>
                    <a:pt x="4378706" y="2647569"/>
                    <a:pt x="4368165" y="2647569"/>
                  </a:cubicBezTo>
                  <a:lnTo>
                    <a:pt x="19050" y="2647569"/>
                  </a:lnTo>
                  <a:cubicBezTo>
                    <a:pt x="8509" y="2647569"/>
                    <a:pt x="0" y="2639060"/>
                    <a:pt x="0" y="2628519"/>
                  </a:cubicBezTo>
                  <a:lnTo>
                    <a:pt x="0" y="19050"/>
                  </a:lnTo>
                  <a:cubicBezTo>
                    <a:pt x="0" y="8509"/>
                    <a:pt x="8509" y="0"/>
                    <a:pt x="19050" y="0"/>
                  </a:cubicBezTo>
                  <a:moveTo>
                    <a:pt x="19050" y="38100"/>
                  </a:moveTo>
                  <a:lnTo>
                    <a:pt x="19050" y="19050"/>
                  </a:lnTo>
                  <a:lnTo>
                    <a:pt x="38100" y="19050"/>
                  </a:lnTo>
                  <a:lnTo>
                    <a:pt x="38100" y="2628519"/>
                  </a:lnTo>
                  <a:lnTo>
                    <a:pt x="19050" y="2628519"/>
                  </a:lnTo>
                  <a:lnTo>
                    <a:pt x="19050" y="2609469"/>
                  </a:lnTo>
                  <a:lnTo>
                    <a:pt x="4368165" y="2609469"/>
                  </a:lnTo>
                  <a:lnTo>
                    <a:pt x="4368165" y="2628519"/>
                  </a:lnTo>
                  <a:lnTo>
                    <a:pt x="4349115" y="2628519"/>
                  </a:lnTo>
                  <a:lnTo>
                    <a:pt x="4349115" y="19050"/>
                  </a:lnTo>
                  <a:lnTo>
                    <a:pt x="4368165" y="19050"/>
                  </a:lnTo>
                  <a:lnTo>
                    <a:pt x="4368165" y="38100"/>
                  </a:lnTo>
                  <a:lnTo>
                    <a:pt x="19050" y="38100"/>
                  </a:lnTo>
                  <a:close/>
                </a:path>
              </a:pathLst>
            </a:custGeom>
            <a:solidFill>
              <a:srgbClr val="FFFFFF"/>
            </a:solidFill>
          </p:spPr>
          <p:txBody>
            <a:bodyPr/>
            <a:lstStyle/>
            <a:p>
              <a:endParaRPr lang="en-US"/>
            </a:p>
          </p:txBody>
        </p:sp>
      </p:grpSp>
      <p:sp>
        <p:nvSpPr>
          <p:cNvPr id="27" name="TextBox 27"/>
          <p:cNvSpPr txBox="1"/>
          <p:nvPr/>
        </p:nvSpPr>
        <p:spPr>
          <a:xfrm>
            <a:off x="5443767" y="5794627"/>
            <a:ext cx="3122779" cy="488442"/>
          </a:xfrm>
          <a:prstGeom prst="rect">
            <a:avLst/>
          </a:prstGeom>
        </p:spPr>
        <p:txBody>
          <a:bodyPr lIns="0" tIns="0" rIns="0" bIns="0" rtlCol="0" anchor="t">
            <a:spAutoFit/>
          </a:bodyPr>
          <a:lstStyle/>
          <a:p>
            <a:pPr algn="ctr">
              <a:lnSpc>
                <a:spcPts val="3564"/>
              </a:lnSpc>
            </a:pPr>
            <a:r>
              <a:rPr lang="en-US" sz="3300">
                <a:solidFill>
                  <a:srgbClr val="FFFFFF"/>
                </a:solidFill>
                <a:latin typeface="Arimo Bold"/>
              </a:rPr>
              <a:t>Hypoglycemia</a:t>
            </a:r>
          </a:p>
        </p:txBody>
      </p:sp>
      <p:grpSp>
        <p:nvGrpSpPr>
          <p:cNvPr id="28" name="Group 28"/>
          <p:cNvGrpSpPr/>
          <p:nvPr/>
        </p:nvGrpSpPr>
        <p:grpSpPr>
          <a:xfrm>
            <a:off x="8947977" y="5041245"/>
            <a:ext cx="3290420" cy="1985682"/>
            <a:chOff x="0" y="0"/>
            <a:chExt cx="4387226" cy="2647576"/>
          </a:xfrm>
        </p:grpSpPr>
        <p:sp>
          <p:nvSpPr>
            <p:cNvPr id="29" name="Freeform 29"/>
            <p:cNvSpPr/>
            <p:nvPr/>
          </p:nvSpPr>
          <p:spPr>
            <a:xfrm>
              <a:off x="19050" y="19050"/>
              <a:ext cx="4349115" cy="2609469"/>
            </a:xfrm>
            <a:custGeom>
              <a:avLst/>
              <a:gdLst/>
              <a:ahLst/>
              <a:cxnLst/>
              <a:rect l="l" t="t" r="r" b="b"/>
              <a:pathLst>
                <a:path w="4349115" h="2609469">
                  <a:moveTo>
                    <a:pt x="0" y="0"/>
                  </a:moveTo>
                  <a:lnTo>
                    <a:pt x="4349115" y="0"/>
                  </a:lnTo>
                  <a:lnTo>
                    <a:pt x="4349115" y="2609469"/>
                  </a:lnTo>
                  <a:lnTo>
                    <a:pt x="0" y="2609469"/>
                  </a:lnTo>
                  <a:close/>
                </a:path>
              </a:pathLst>
            </a:custGeom>
            <a:solidFill>
              <a:srgbClr val="A01EAB"/>
            </a:solidFill>
          </p:spPr>
          <p:txBody>
            <a:bodyPr/>
            <a:lstStyle/>
            <a:p>
              <a:endParaRPr lang="en-US"/>
            </a:p>
          </p:txBody>
        </p:sp>
        <p:sp>
          <p:nvSpPr>
            <p:cNvPr id="30" name="Freeform 30"/>
            <p:cNvSpPr/>
            <p:nvPr/>
          </p:nvSpPr>
          <p:spPr>
            <a:xfrm>
              <a:off x="0" y="0"/>
              <a:ext cx="4387215" cy="2647569"/>
            </a:xfrm>
            <a:custGeom>
              <a:avLst/>
              <a:gdLst/>
              <a:ahLst/>
              <a:cxnLst/>
              <a:rect l="l" t="t" r="r" b="b"/>
              <a:pathLst>
                <a:path w="4387215" h="2647569">
                  <a:moveTo>
                    <a:pt x="19050" y="0"/>
                  </a:moveTo>
                  <a:lnTo>
                    <a:pt x="4368165" y="0"/>
                  </a:lnTo>
                  <a:cubicBezTo>
                    <a:pt x="4378706" y="0"/>
                    <a:pt x="4387215" y="8509"/>
                    <a:pt x="4387215" y="19050"/>
                  </a:cubicBezTo>
                  <a:lnTo>
                    <a:pt x="4387215" y="2628519"/>
                  </a:lnTo>
                  <a:cubicBezTo>
                    <a:pt x="4387215" y="2639060"/>
                    <a:pt x="4378706" y="2647569"/>
                    <a:pt x="4368165" y="2647569"/>
                  </a:cubicBezTo>
                  <a:lnTo>
                    <a:pt x="19050" y="2647569"/>
                  </a:lnTo>
                  <a:cubicBezTo>
                    <a:pt x="8509" y="2647569"/>
                    <a:pt x="0" y="2639060"/>
                    <a:pt x="0" y="2628519"/>
                  </a:cubicBezTo>
                  <a:lnTo>
                    <a:pt x="0" y="19050"/>
                  </a:lnTo>
                  <a:cubicBezTo>
                    <a:pt x="0" y="8509"/>
                    <a:pt x="8509" y="0"/>
                    <a:pt x="19050" y="0"/>
                  </a:cubicBezTo>
                  <a:moveTo>
                    <a:pt x="19050" y="38100"/>
                  </a:moveTo>
                  <a:lnTo>
                    <a:pt x="19050" y="19050"/>
                  </a:lnTo>
                  <a:lnTo>
                    <a:pt x="38100" y="19050"/>
                  </a:lnTo>
                  <a:lnTo>
                    <a:pt x="38100" y="2628519"/>
                  </a:lnTo>
                  <a:lnTo>
                    <a:pt x="19050" y="2628519"/>
                  </a:lnTo>
                  <a:lnTo>
                    <a:pt x="19050" y="2609469"/>
                  </a:lnTo>
                  <a:lnTo>
                    <a:pt x="4368165" y="2609469"/>
                  </a:lnTo>
                  <a:lnTo>
                    <a:pt x="4368165" y="2628519"/>
                  </a:lnTo>
                  <a:lnTo>
                    <a:pt x="4349115" y="2628519"/>
                  </a:lnTo>
                  <a:lnTo>
                    <a:pt x="4349115" y="19050"/>
                  </a:lnTo>
                  <a:lnTo>
                    <a:pt x="4368165" y="19050"/>
                  </a:lnTo>
                  <a:lnTo>
                    <a:pt x="4368165" y="38100"/>
                  </a:lnTo>
                  <a:lnTo>
                    <a:pt x="19050" y="38100"/>
                  </a:lnTo>
                  <a:close/>
                </a:path>
              </a:pathLst>
            </a:custGeom>
            <a:solidFill>
              <a:srgbClr val="FFFFFF"/>
            </a:solidFill>
          </p:spPr>
          <p:txBody>
            <a:bodyPr/>
            <a:lstStyle/>
            <a:p>
              <a:endParaRPr lang="en-US"/>
            </a:p>
          </p:txBody>
        </p:sp>
      </p:grpSp>
      <p:sp>
        <p:nvSpPr>
          <p:cNvPr id="31" name="TextBox 31"/>
          <p:cNvSpPr txBox="1"/>
          <p:nvPr/>
        </p:nvSpPr>
        <p:spPr>
          <a:xfrm>
            <a:off x="9031797" y="5794627"/>
            <a:ext cx="3122779" cy="488442"/>
          </a:xfrm>
          <a:prstGeom prst="rect">
            <a:avLst/>
          </a:prstGeom>
        </p:spPr>
        <p:txBody>
          <a:bodyPr lIns="0" tIns="0" rIns="0" bIns="0" rtlCol="0" anchor="t">
            <a:spAutoFit/>
          </a:bodyPr>
          <a:lstStyle/>
          <a:p>
            <a:pPr algn="ctr">
              <a:lnSpc>
                <a:spcPts val="3564"/>
              </a:lnSpc>
            </a:pPr>
            <a:r>
              <a:rPr lang="en-US" sz="3300">
                <a:solidFill>
                  <a:srgbClr val="FFFFFF"/>
                </a:solidFill>
                <a:latin typeface="Arimo Bold"/>
              </a:rPr>
              <a:t>Hyponatremia</a:t>
            </a:r>
          </a:p>
        </p:txBody>
      </p:sp>
      <p:grpSp>
        <p:nvGrpSpPr>
          <p:cNvPr id="32" name="Group 32"/>
          <p:cNvGrpSpPr/>
          <p:nvPr/>
        </p:nvGrpSpPr>
        <p:grpSpPr>
          <a:xfrm>
            <a:off x="12536009" y="5041245"/>
            <a:ext cx="3290419" cy="1985682"/>
            <a:chOff x="0" y="0"/>
            <a:chExt cx="4387226" cy="2647576"/>
          </a:xfrm>
        </p:grpSpPr>
        <p:sp>
          <p:nvSpPr>
            <p:cNvPr id="33" name="Freeform 33"/>
            <p:cNvSpPr/>
            <p:nvPr/>
          </p:nvSpPr>
          <p:spPr>
            <a:xfrm>
              <a:off x="19050" y="19050"/>
              <a:ext cx="4349115" cy="2609469"/>
            </a:xfrm>
            <a:custGeom>
              <a:avLst/>
              <a:gdLst/>
              <a:ahLst/>
              <a:cxnLst/>
              <a:rect l="l" t="t" r="r" b="b"/>
              <a:pathLst>
                <a:path w="4349115" h="2609469">
                  <a:moveTo>
                    <a:pt x="0" y="0"/>
                  </a:moveTo>
                  <a:lnTo>
                    <a:pt x="4349115" y="0"/>
                  </a:lnTo>
                  <a:lnTo>
                    <a:pt x="4349115" y="2609469"/>
                  </a:lnTo>
                  <a:lnTo>
                    <a:pt x="0" y="2609469"/>
                  </a:lnTo>
                  <a:close/>
                </a:path>
              </a:pathLst>
            </a:custGeom>
            <a:solidFill>
              <a:srgbClr val="1D9E75"/>
            </a:solidFill>
          </p:spPr>
          <p:txBody>
            <a:bodyPr/>
            <a:lstStyle/>
            <a:p>
              <a:endParaRPr lang="en-US"/>
            </a:p>
          </p:txBody>
        </p:sp>
        <p:sp>
          <p:nvSpPr>
            <p:cNvPr id="34" name="Freeform 34"/>
            <p:cNvSpPr/>
            <p:nvPr/>
          </p:nvSpPr>
          <p:spPr>
            <a:xfrm>
              <a:off x="0" y="0"/>
              <a:ext cx="4387215" cy="2647569"/>
            </a:xfrm>
            <a:custGeom>
              <a:avLst/>
              <a:gdLst/>
              <a:ahLst/>
              <a:cxnLst/>
              <a:rect l="l" t="t" r="r" b="b"/>
              <a:pathLst>
                <a:path w="4387215" h="2647569">
                  <a:moveTo>
                    <a:pt x="19050" y="0"/>
                  </a:moveTo>
                  <a:lnTo>
                    <a:pt x="4368165" y="0"/>
                  </a:lnTo>
                  <a:cubicBezTo>
                    <a:pt x="4378706" y="0"/>
                    <a:pt x="4387215" y="8509"/>
                    <a:pt x="4387215" y="19050"/>
                  </a:cubicBezTo>
                  <a:lnTo>
                    <a:pt x="4387215" y="2628519"/>
                  </a:lnTo>
                  <a:cubicBezTo>
                    <a:pt x="4387215" y="2639060"/>
                    <a:pt x="4378706" y="2647569"/>
                    <a:pt x="4368165" y="2647569"/>
                  </a:cubicBezTo>
                  <a:lnTo>
                    <a:pt x="19050" y="2647569"/>
                  </a:lnTo>
                  <a:cubicBezTo>
                    <a:pt x="8509" y="2647569"/>
                    <a:pt x="0" y="2639060"/>
                    <a:pt x="0" y="2628519"/>
                  </a:cubicBezTo>
                  <a:lnTo>
                    <a:pt x="0" y="19050"/>
                  </a:lnTo>
                  <a:cubicBezTo>
                    <a:pt x="0" y="8509"/>
                    <a:pt x="8509" y="0"/>
                    <a:pt x="19050" y="0"/>
                  </a:cubicBezTo>
                  <a:moveTo>
                    <a:pt x="19050" y="38100"/>
                  </a:moveTo>
                  <a:lnTo>
                    <a:pt x="19050" y="19050"/>
                  </a:lnTo>
                  <a:lnTo>
                    <a:pt x="38100" y="19050"/>
                  </a:lnTo>
                  <a:lnTo>
                    <a:pt x="38100" y="2628519"/>
                  </a:lnTo>
                  <a:lnTo>
                    <a:pt x="19050" y="2628519"/>
                  </a:lnTo>
                  <a:lnTo>
                    <a:pt x="19050" y="2609469"/>
                  </a:lnTo>
                  <a:lnTo>
                    <a:pt x="4368165" y="2609469"/>
                  </a:lnTo>
                  <a:lnTo>
                    <a:pt x="4368165" y="2628519"/>
                  </a:lnTo>
                  <a:lnTo>
                    <a:pt x="4349115" y="2628519"/>
                  </a:lnTo>
                  <a:lnTo>
                    <a:pt x="4349115" y="19050"/>
                  </a:lnTo>
                  <a:lnTo>
                    <a:pt x="4368165" y="19050"/>
                  </a:lnTo>
                  <a:lnTo>
                    <a:pt x="4368165" y="38100"/>
                  </a:lnTo>
                  <a:lnTo>
                    <a:pt x="19050" y="38100"/>
                  </a:lnTo>
                  <a:close/>
                </a:path>
              </a:pathLst>
            </a:custGeom>
            <a:solidFill>
              <a:srgbClr val="FFFFFF"/>
            </a:solidFill>
          </p:spPr>
          <p:txBody>
            <a:bodyPr/>
            <a:lstStyle/>
            <a:p>
              <a:endParaRPr lang="en-US"/>
            </a:p>
          </p:txBody>
        </p:sp>
      </p:grpSp>
      <p:sp>
        <p:nvSpPr>
          <p:cNvPr id="35" name="TextBox 35"/>
          <p:cNvSpPr txBox="1"/>
          <p:nvPr/>
        </p:nvSpPr>
        <p:spPr>
          <a:xfrm>
            <a:off x="12619828" y="5794627"/>
            <a:ext cx="3122779" cy="488442"/>
          </a:xfrm>
          <a:prstGeom prst="rect">
            <a:avLst/>
          </a:prstGeom>
        </p:spPr>
        <p:txBody>
          <a:bodyPr lIns="0" tIns="0" rIns="0" bIns="0" rtlCol="0" anchor="t">
            <a:spAutoFit/>
          </a:bodyPr>
          <a:lstStyle/>
          <a:p>
            <a:pPr algn="ctr">
              <a:lnSpc>
                <a:spcPts val="3564"/>
              </a:lnSpc>
            </a:pPr>
            <a:r>
              <a:rPr lang="en-US" sz="3300">
                <a:solidFill>
                  <a:srgbClr val="FFFFFF"/>
                </a:solidFill>
                <a:latin typeface="Arimo Bold"/>
              </a:rPr>
              <a:t>Hyperkalemia</a:t>
            </a:r>
          </a:p>
        </p:txBody>
      </p:sp>
      <p:grpSp>
        <p:nvGrpSpPr>
          <p:cNvPr id="36" name="Group 36"/>
          <p:cNvGrpSpPr/>
          <p:nvPr/>
        </p:nvGrpSpPr>
        <p:grpSpPr>
          <a:xfrm>
            <a:off x="1771917" y="7324538"/>
            <a:ext cx="3290420" cy="1985682"/>
            <a:chOff x="0" y="0"/>
            <a:chExt cx="4387226" cy="2647576"/>
          </a:xfrm>
        </p:grpSpPr>
        <p:sp>
          <p:nvSpPr>
            <p:cNvPr id="37" name="Freeform 37"/>
            <p:cNvSpPr/>
            <p:nvPr/>
          </p:nvSpPr>
          <p:spPr>
            <a:xfrm>
              <a:off x="19050" y="19050"/>
              <a:ext cx="4349115" cy="2609469"/>
            </a:xfrm>
            <a:custGeom>
              <a:avLst/>
              <a:gdLst/>
              <a:ahLst/>
              <a:cxnLst/>
              <a:rect l="l" t="t" r="r" b="b"/>
              <a:pathLst>
                <a:path w="4349115" h="2609469">
                  <a:moveTo>
                    <a:pt x="0" y="0"/>
                  </a:moveTo>
                  <a:lnTo>
                    <a:pt x="4349115" y="0"/>
                  </a:lnTo>
                  <a:lnTo>
                    <a:pt x="4349115" y="2609469"/>
                  </a:lnTo>
                  <a:lnTo>
                    <a:pt x="0" y="2609469"/>
                  </a:lnTo>
                  <a:close/>
                </a:path>
              </a:pathLst>
            </a:custGeom>
            <a:solidFill>
              <a:srgbClr val="91511C"/>
            </a:solidFill>
          </p:spPr>
          <p:txBody>
            <a:bodyPr/>
            <a:lstStyle/>
            <a:p>
              <a:endParaRPr lang="en-US"/>
            </a:p>
          </p:txBody>
        </p:sp>
        <p:sp>
          <p:nvSpPr>
            <p:cNvPr id="38" name="Freeform 38"/>
            <p:cNvSpPr/>
            <p:nvPr/>
          </p:nvSpPr>
          <p:spPr>
            <a:xfrm>
              <a:off x="0" y="0"/>
              <a:ext cx="4387215" cy="2647569"/>
            </a:xfrm>
            <a:custGeom>
              <a:avLst/>
              <a:gdLst/>
              <a:ahLst/>
              <a:cxnLst/>
              <a:rect l="l" t="t" r="r" b="b"/>
              <a:pathLst>
                <a:path w="4387215" h="2647569">
                  <a:moveTo>
                    <a:pt x="19050" y="0"/>
                  </a:moveTo>
                  <a:lnTo>
                    <a:pt x="4368165" y="0"/>
                  </a:lnTo>
                  <a:cubicBezTo>
                    <a:pt x="4378706" y="0"/>
                    <a:pt x="4387215" y="8509"/>
                    <a:pt x="4387215" y="19050"/>
                  </a:cubicBezTo>
                  <a:lnTo>
                    <a:pt x="4387215" y="2628519"/>
                  </a:lnTo>
                  <a:cubicBezTo>
                    <a:pt x="4387215" y="2639060"/>
                    <a:pt x="4378706" y="2647569"/>
                    <a:pt x="4368165" y="2647569"/>
                  </a:cubicBezTo>
                  <a:lnTo>
                    <a:pt x="19050" y="2647569"/>
                  </a:lnTo>
                  <a:cubicBezTo>
                    <a:pt x="8509" y="2647569"/>
                    <a:pt x="0" y="2639060"/>
                    <a:pt x="0" y="2628519"/>
                  </a:cubicBezTo>
                  <a:lnTo>
                    <a:pt x="0" y="19050"/>
                  </a:lnTo>
                  <a:cubicBezTo>
                    <a:pt x="0" y="8509"/>
                    <a:pt x="8509" y="0"/>
                    <a:pt x="19050" y="0"/>
                  </a:cubicBezTo>
                  <a:moveTo>
                    <a:pt x="19050" y="38100"/>
                  </a:moveTo>
                  <a:lnTo>
                    <a:pt x="19050" y="19050"/>
                  </a:lnTo>
                  <a:lnTo>
                    <a:pt x="38100" y="19050"/>
                  </a:lnTo>
                  <a:lnTo>
                    <a:pt x="38100" y="2628519"/>
                  </a:lnTo>
                  <a:lnTo>
                    <a:pt x="19050" y="2628519"/>
                  </a:lnTo>
                  <a:lnTo>
                    <a:pt x="19050" y="2609469"/>
                  </a:lnTo>
                  <a:lnTo>
                    <a:pt x="4368165" y="2609469"/>
                  </a:lnTo>
                  <a:lnTo>
                    <a:pt x="4368165" y="2628519"/>
                  </a:lnTo>
                  <a:lnTo>
                    <a:pt x="4349115" y="2628519"/>
                  </a:lnTo>
                  <a:lnTo>
                    <a:pt x="4349115" y="19050"/>
                  </a:lnTo>
                  <a:lnTo>
                    <a:pt x="4368165" y="19050"/>
                  </a:lnTo>
                  <a:lnTo>
                    <a:pt x="4368165" y="38100"/>
                  </a:lnTo>
                  <a:lnTo>
                    <a:pt x="19050" y="38100"/>
                  </a:lnTo>
                  <a:close/>
                </a:path>
              </a:pathLst>
            </a:custGeom>
            <a:solidFill>
              <a:srgbClr val="FFFFFF"/>
            </a:solidFill>
          </p:spPr>
          <p:txBody>
            <a:bodyPr/>
            <a:lstStyle/>
            <a:p>
              <a:endParaRPr lang="en-US"/>
            </a:p>
          </p:txBody>
        </p:sp>
      </p:grpSp>
      <p:sp>
        <p:nvSpPr>
          <p:cNvPr id="39" name="TextBox 39"/>
          <p:cNvSpPr txBox="1"/>
          <p:nvPr/>
        </p:nvSpPr>
        <p:spPr>
          <a:xfrm>
            <a:off x="1855737" y="8077920"/>
            <a:ext cx="3122779" cy="488442"/>
          </a:xfrm>
          <a:prstGeom prst="rect">
            <a:avLst/>
          </a:prstGeom>
        </p:spPr>
        <p:txBody>
          <a:bodyPr lIns="0" tIns="0" rIns="0" bIns="0" rtlCol="0" anchor="t">
            <a:spAutoFit/>
          </a:bodyPr>
          <a:lstStyle/>
          <a:p>
            <a:pPr algn="ctr">
              <a:lnSpc>
                <a:spcPts val="3564"/>
              </a:lnSpc>
            </a:pPr>
            <a:r>
              <a:rPr lang="en-US" sz="3300">
                <a:solidFill>
                  <a:srgbClr val="FFFFFF"/>
                </a:solidFill>
                <a:latin typeface="Arimo Bold"/>
              </a:rPr>
              <a:t>Hypercalcemia</a:t>
            </a:r>
          </a:p>
        </p:txBody>
      </p:sp>
      <p:grpSp>
        <p:nvGrpSpPr>
          <p:cNvPr id="40" name="Group 40"/>
          <p:cNvGrpSpPr/>
          <p:nvPr/>
        </p:nvGrpSpPr>
        <p:grpSpPr>
          <a:xfrm>
            <a:off x="5359947" y="7324538"/>
            <a:ext cx="3290420" cy="1985682"/>
            <a:chOff x="0" y="0"/>
            <a:chExt cx="4387226" cy="2647576"/>
          </a:xfrm>
        </p:grpSpPr>
        <p:sp>
          <p:nvSpPr>
            <p:cNvPr id="41" name="Freeform 41"/>
            <p:cNvSpPr/>
            <p:nvPr/>
          </p:nvSpPr>
          <p:spPr>
            <a:xfrm>
              <a:off x="19050" y="19050"/>
              <a:ext cx="4349115" cy="2609469"/>
            </a:xfrm>
            <a:custGeom>
              <a:avLst/>
              <a:gdLst/>
              <a:ahLst/>
              <a:cxnLst/>
              <a:rect l="l" t="t" r="r" b="b"/>
              <a:pathLst>
                <a:path w="4349115" h="2609469">
                  <a:moveTo>
                    <a:pt x="0" y="0"/>
                  </a:moveTo>
                  <a:lnTo>
                    <a:pt x="4349115" y="0"/>
                  </a:lnTo>
                  <a:lnTo>
                    <a:pt x="4349115" y="2609469"/>
                  </a:lnTo>
                  <a:lnTo>
                    <a:pt x="0" y="2609469"/>
                  </a:lnTo>
                  <a:close/>
                </a:path>
              </a:pathLst>
            </a:custGeom>
            <a:solidFill>
              <a:srgbClr val="321C84"/>
            </a:solidFill>
          </p:spPr>
          <p:txBody>
            <a:bodyPr/>
            <a:lstStyle/>
            <a:p>
              <a:endParaRPr lang="en-US"/>
            </a:p>
          </p:txBody>
        </p:sp>
        <p:sp>
          <p:nvSpPr>
            <p:cNvPr id="42" name="Freeform 42"/>
            <p:cNvSpPr/>
            <p:nvPr/>
          </p:nvSpPr>
          <p:spPr>
            <a:xfrm>
              <a:off x="0" y="0"/>
              <a:ext cx="4387215" cy="2647569"/>
            </a:xfrm>
            <a:custGeom>
              <a:avLst/>
              <a:gdLst/>
              <a:ahLst/>
              <a:cxnLst/>
              <a:rect l="l" t="t" r="r" b="b"/>
              <a:pathLst>
                <a:path w="4387215" h="2647569">
                  <a:moveTo>
                    <a:pt x="19050" y="0"/>
                  </a:moveTo>
                  <a:lnTo>
                    <a:pt x="4368165" y="0"/>
                  </a:lnTo>
                  <a:cubicBezTo>
                    <a:pt x="4378706" y="0"/>
                    <a:pt x="4387215" y="8509"/>
                    <a:pt x="4387215" y="19050"/>
                  </a:cubicBezTo>
                  <a:lnTo>
                    <a:pt x="4387215" y="2628519"/>
                  </a:lnTo>
                  <a:cubicBezTo>
                    <a:pt x="4387215" y="2639060"/>
                    <a:pt x="4378706" y="2647569"/>
                    <a:pt x="4368165" y="2647569"/>
                  </a:cubicBezTo>
                  <a:lnTo>
                    <a:pt x="19050" y="2647569"/>
                  </a:lnTo>
                  <a:cubicBezTo>
                    <a:pt x="8509" y="2647569"/>
                    <a:pt x="0" y="2639060"/>
                    <a:pt x="0" y="2628519"/>
                  </a:cubicBezTo>
                  <a:lnTo>
                    <a:pt x="0" y="19050"/>
                  </a:lnTo>
                  <a:cubicBezTo>
                    <a:pt x="0" y="8509"/>
                    <a:pt x="8509" y="0"/>
                    <a:pt x="19050" y="0"/>
                  </a:cubicBezTo>
                  <a:moveTo>
                    <a:pt x="19050" y="38100"/>
                  </a:moveTo>
                  <a:lnTo>
                    <a:pt x="19050" y="19050"/>
                  </a:lnTo>
                  <a:lnTo>
                    <a:pt x="38100" y="19050"/>
                  </a:lnTo>
                  <a:lnTo>
                    <a:pt x="38100" y="2628519"/>
                  </a:lnTo>
                  <a:lnTo>
                    <a:pt x="19050" y="2628519"/>
                  </a:lnTo>
                  <a:lnTo>
                    <a:pt x="19050" y="2609469"/>
                  </a:lnTo>
                  <a:lnTo>
                    <a:pt x="4368165" y="2609469"/>
                  </a:lnTo>
                  <a:lnTo>
                    <a:pt x="4368165" y="2628519"/>
                  </a:lnTo>
                  <a:lnTo>
                    <a:pt x="4349115" y="2628519"/>
                  </a:lnTo>
                  <a:lnTo>
                    <a:pt x="4349115" y="19050"/>
                  </a:lnTo>
                  <a:lnTo>
                    <a:pt x="4368165" y="19050"/>
                  </a:lnTo>
                  <a:lnTo>
                    <a:pt x="4368165" y="38100"/>
                  </a:lnTo>
                  <a:lnTo>
                    <a:pt x="19050" y="38100"/>
                  </a:lnTo>
                  <a:close/>
                </a:path>
              </a:pathLst>
            </a:custGeom>
            <a:solidFill>
              <a:srgbClr val="FFFFFF"/>
            </a:solidFill>
          </p:spPr>
          <p:txBody>
            <a:bodyPr/>
            <a:lstStyle/>
            <a:p>
              <a:endParaRPr lang="en-US"/>
            </a:p>
          </p:txBody>
        </p:sp>
      </p:grpSp>
      <p:sp>
        <p:nvSpPr>
          <p:cNvPr id="43" name="TextBox 43"/>
          <p:cNvSpPr txBox="1"/>
          <p:nvPr/>
        </p:nvSpPr>
        <p:spPr>
          <a:xfrm>
            <a:off x="5443767" y="8077920"/>
            <a:ext cx="3122779" cy="488442"/>
          </a:xfrm>
          <a:prstGeom prst="rect">
            <a:avLst/>
          </a:prstGeom>
        </p:spPr>
        <p:txBody>
          <a:bodyPr lIns="0" tIns="0" rIns="0" bIns="0" rtlCol="0" anchor="t">
            <a:spAutoFit/>
          </a:bodyPr>
          <a:lstStyle/>
          <a:p>
            <a:pPr algn="ctr">
              <a:lnSpc>
                <a:spcPts val="3564"/>
              </a:lnSpc>
            </a:pPr>
            <a:r>
              <a:rPr lang="en-US" sz="3300">
                <a:solidFill>
                  <a:srgbClr val="FFFFFF"/>
                </a:solidFill>
                <a:latin typeface="Arimo Bold"/>
              </a:rPr>
              <a:t>Fatigue</a:t>
            </a:r>
          </a:p>
        </p:txBody>
      </p:sp>
      <p:grpSp>
        <p:nvGrpSpPr>
          <p:cNvPr id="44" name="Group 44"/>
          <p:cNvGrpSpPr/>
          <p:nvPr/>
        </p:nvGrpSpPr>
        <p:grpSpPr>
          <a:xfrm>
            <a:off x="8947977" y="7324538"/>
            <a:ext cx="3290420" cy="1985682"/>
            <a:chOff x="0" y="0"/>
            <a:chExt cx="4387226" cy="2647576"/>
          </a:xfrm>
        </p:grpSpPr>
        <p:sp>
          <p:nvSpPr>
            <p:cNvPr id="45" name="Freeform 45"/>
            <p:cNvSpPr/>
            <p:nvPr/>
          </p:nvSpPr>
          <p:spPr>
            <a:xfrm>
              <a:off x="19050" y="19050"/>
              <a:ext cx="4349115" cy="2609469"/>
            </a:xfrm>
            <a:custGeom>
              <a:avLst/>
              <a:gdLst/>
              <a:ahLst/>
              <a:cxnLst/>
              <a:rect l="l" t="t" r="r" b="b"/>
              <a:pathLst>
                <a:path w="4349115" h="2609469">
                  <a:moveTo>
                    <a:pt x="0" y="0"/>
                  </a:moveTo>
                  <a:lnTo>
                    <a:pt x="4349115" y="0"/>
                  </a:lnTo>
                  <a:lnTo>
                    <a:pt x="4349115" y="2609469"/>
                  </a:lnTo>
                  <a:lnTo>
                    <a:pt x="0" y="2609469"/>
                  </a:lnTo>
                  <a:close/>
                </a:path>
              </a:pathLst>
            </a:custGeom>
            <a:solidFill>
              <a:srgbClr val="1D771A"/>
            </a:solidFill>
          </p:spPr>
          <p:txBody>
            <a:bodyPr/>
            <a:lstStyle/>
            <a:p>
              <a:endParaRPr lang="en-US"/>
            </a:p>
          </p:txBody>
        </p:sp>
        <p:sp>
          <p:nvSpPr>
            <p:cNvPr id="46" name="Freeform 46"/>
            <p:cNvSpPr/>
            <p:nvPr/>
          </p:nvSpPr>
          <p:spPr>
            <a:xfrm>
              <a:off x="0" y="0"/>
              <a:ext cx="4387215" cy="2647569"/>
            </a:xfrm>
            <a:custGeom>
              <a:avLst/>
              <a:gdLst/>
              <a:ahLst/>
              <a:cxnLst/>
              <a:rect l="l" t="t" r="r" b="b"/>
              <a:pathLst>
                <a:path w="4387215" h="2647569">
                  <a:moveTo>
                    <a:pt x="19050" y="0"/>
                  </a:moveTo>
                  <a:lnTo>
                    <a:pt x="4368165" y="0"/>
                  </a:lnTo>
                  <a:cubicBezTo>
                    <a:pt x="4378706" y="0"/>
                    <a:pt x="4387215" y="8509"/>
                    <a:pt x="4387215" y="19050"/>
                  </a:cubicBezTo>
                  <a:lnTo>
                    <a:pt x="4387215" y="2628519"/>
                  </a:lnTo>
                  <a:cubicBezTo>
                    <a:pt x="4387215" y="2639060"/>
                    <a:pt x="4378706" y="2647569"/>
                    <a:pt x="4368165" y="2647569"/>
                  </a:cubicBezTo>
                  <a:lnTo>
                    <a:pt x="19050" y="2647569"/>
                  </a:lnTo>
                  <a:cubicBezTo>
                    <a:pt x="8509" y="2647569"/>
                    <a:pt x="0" y="2639060"/>
                    <a:pt x="0" y="2628519"/>
                  </a:cubicBezTo>
                  <a:lnTo>
                    <a:pt x="0" y="19050"/>
                  </a:lnTo>
                  <a:cubicBezTo>
                    <a:pt x="0" y="8509"/>
                    <a:pt x="8509" y="0"/>
                    <a:pt x="19050" y="0"/>
                  </a:cubicBezTo>
                  <a:moveTo>
                    <a:pt x="19050" y="38100"/>
                  </a:moveTo>
                  <a:lnTo>
                    <a:pt x="19050" y="19050"/>
                  </a:lnTo>
                  <a:lnTo>
                    <a:pt x="38100" y="19050"/>
                  </a:lnTo>
                  <a:lnTo>
                    <a:pt x="38100" y="2628519"/>
                  </a:lnTo>
                  <a:lnTo>
                    <a:pt x="19050" y="2628519"/>
                  </a:lnTo>
                  <a:lnTo>
                    <a:pt x="19050" y="2609469"/>
                  </a:lnTo>
                  <a:lnTo>
                    <a:pt x="4368165" y="2609469"/>
                  </a:lnTo>
                  <a:lnTo>
                    <a:pt x="4368165" y="2628519"/>
                  </a:lnTo>
                  <a:lnTo>
                    <a:pt x="4349115" y="2628519"/>
                  </a:lnTo>
                  <a:lnTo>
                    <a:pt x="4349115" y="19050"/>
                  </a:lnTo>
                  <a:lnTo>
                    <a:pt x="4368165" y="19050"/>
                  </a:lnTo>
                  <a:lnTo>
                    <a:pt x="4368165" y="38100"/>
                  </a:lnTo>
                  <a:lnTo>
                    <a:pt x="19050" y="38100"/>
                  </a:lnTo>
                  <a:close/>
                </a:path>
              </a:pathLst>
            </a:custGeom>
            <a:solidFill>
              <a:srgbClr val="FFFFFF"/>
            </a:solidFill>
          </p:spPr>
          <p:txBody>
            <a:bodyPr/>
            <a:lstStyle/>
            <a:p>
              <a:endParaRPr lang="en-US"/>
            </a:p>
          </p:txBody>
        </p:sp>
      </p:grpSp>
      <p:sp>
        <p:nvSpPr>
          <p:cNvPr id="47" name="TextBox 47"/>
          <p:cNvSpPr txBox="1"/>
          <p:nvPr/>
        </p:nvSpPr>
        <p:spPr>
          <a:xfrm>
            <a:off x="9031797" y="8077920"/>
            <a:ext cx="3122779" cy="488442"/>
          </a:xfrm>
          <a:prstGeom prst="rect">
            <a:avLst/>
          </a:prstGeom>
        </p:spPr>
        <p:txBody>
          <a:bodyPr lIns="0" tIns="0" rIns="0" bIns="0" rtlCol="0" anchor="t">
            <a:spAutoFit/>
          </a:bodyPr>
          <a:lstStyle/>
          <a:p>
            <a:pPr algn="ctr">
              <a:lnSpc>
                <a:spcPts val="3564"/>
              </a:lnSpc>
            </a:pPr>
            <a:r>
              <a:rPr lang="en-US" sz="3300">
                <a:solidFill>
                  <a:srgbClr val="FFFFFF"/>
                </a:solidFill>
                <a:latin typeface="Arimo Bold"/>
              </a:rPr>
              <a:t>Anxiety</a:t>
            </a:r>
          </a:p>
        </p:txBody>
      </p:sp>
      <p:grpSp>
        <p:nvGrpSpPr>
          <p:cNvPr id="48" name="Group 48"/>
          <p:cNvGrpSpPr/>
          <p:nvPr/>
        </p:nvGrpSpPr>
        <p:grpSpPr>
          <a:xfrm>
            <a:off x="12536009" y="7324538"/>
            <a:ext cx="3290419" cy="1985682"/>
            <a:chOff x="0" y="0"/>
            <a:chExt cx="4387226" cy="2647576"/>
          </a:xfrm>
        </p:grpSpPr>
        <p:sp>
          <p:nvSpPr>
            <p:cNvPr id="49" name="Freeform 49"/>
            <p:cNvSpPr/>
            <p:nvPr/>
          </p:nvSpPr>
          <p:spPr>
            <a:xfrm>
              <a:off x="19050" y="19050"/>
              <a:ext cx="4349115" cy="2609469"/>
            </a:xfrm>
            <a:custGeom>
              <a:avLst/>
              <a:gdLst/>
              <a:ahLst/>
              <a:cxnLst/>
              <a:rect l="l" t="t" r="r" b="b"/>
              <a:pathLst>
                <a:path w="4349115" h="2609469">
                  <a:moveTo>
                    <a:pt x="0" y="0"/>
                  </a:moveTo>
                  <a:lnTo>
                    <a:pt x="4349115" y="0"/>
                  </a:lnTo>
                  <a:lnTo>
                    <a:pt x="4349115" y="2609469"/>
                  </a:lnTo>
                  <a:lnTo>
                    <a:pt x="0" y="2609469"/>
                  </a:lnTo>
                  <a:close/>
                </a:path>
              </a:pathLst>
            </a:custGeom>
            <a:solidFill>
              <a:srgbClr val="6B192E"/>
            </a:solidFill>
          </p:spPr>
          <p:txBody>
            <a:bodyPr/>
            <a:lstStyle/>
            <a:p>
              <a:endParaRPr lang="en-US"/>
            </a:p>
          </p:txBody>
        </p:sp>
        <p:sp>
          <p:nvSpPr>
            <p:cNvPr id="50" name="Freeform 50"/>
            <p:cNvSpPr/>
            <p:nvPr/>
          </p:nvSpPr>
          <p:spPr>
            <a:xfrm>
              <a:off x="0" y="0"/>
              <a:ext cx="4387215" cy="2647569"/>
            </a:xfrm>
            <a:custGeom>
              <a:avLst/>
              <a:gdLst/>
              <a:ahLst/>
              <a:cxnLst/>
              <a:rect l="l" t="t" r="r" b="b"/>
              <a:pathLst>
                <a:path w="4387215" h="2647569">
                  <a:moveTo>
                    <a:pt x="19050" y="0"/>
                  </a:moveTo>
                  <a:lnTo>
                    <a:pt x="4368165" y="0"/>
                  </a:lnTo>
                  <a:cubicBezTo>
                    <a:pt x="4378706" y="0"/>
                    <a:pt x="4387215" y="8509"/>
                    <a:pt x="4387215" y="19050"/>
                  </a:cubicBezTo>
                  <a:lnTo>
                    <a:pt x="4387215" y="2628519"/>
                  </a:lnTo>
                  <a:cubicBezTo>
                    <a:pt x="4387215" y="2639060"/>
                    <a:pt x="4378706" y="2647569"/>
                    <a:pt x="4368165" y="2647569"/>
                  </a:cubicBezTo>
                  <a:lnTo>
                    <a:pt x="19050" y="2647569"/>
                  </a:lnTo>
                  <a:cubicBezTo>
                    <a:pt x="8509" y="2647569"/>
                    <a:pt x="0" y="2639060"/>
                    <a:pt x="0" y="2628519"/>
                  </a:cubicBezTo>
                  <a:lnTo>
                    <a:pt x="0" y="19050"/>
                  </a:lnTo>
                  <a:cubicBezTo>
                    <a:pt x="0" y="8509"/>
                    <a:pt x="8509" y="0"/>
                    <a:pt x="19050" y="0"/>
                  </a:cubicBezTo>
                  <a:moveTo>
                    <a:pt x="19050" y="38100"/>
                  </a:moveTo>
                  <a:lnTo>
                    <a:pt x="19050" y="19050"/>
                  </a:lnTo>
                  <a:lnTo>
                    <a:pt x="38100" y="19050"/>
                  </a:lnTo>
                  <a:lnTo>
                    <a:pt x="38100" y="2628519"/>
                  </a:lnTo>
                  <a:lnTo>
                    <a:pt x="19050" y="2628519"/>
                  </a:lnTo>
                  <a:lnTo>
                    <a:pt x="19050" y="2609469"/>
                  </a:lnTo>
                  <a:lnTo>
                    <a:pt x="4368165" y="2609469"/>
                  </a:lnTo>
                  <a:lnTo>
                    <a:pt x="4368165" y="2628519"/>
                  </a:lnTo>
                  <a:lnTo>
                    <a:pt x="4349115" y="2628519"/>
                  </a:lnTo>
                  <a:lnTo>
                    <a:pt x="4349115" y="19050"/>
                  </a:lnTo>
                  <a:lnTo>
                    <a:pt x="4368165" y="19050"/>
                  </a:lnTo>
                  <a:lnTo>
                    <a:pt x="4368165" y="38100"/>
                  </a:lnTo>
                  <a:lnTo>
                    <a:pt x="19050" y="38100"/>
                  </a:lnTo>
                  <a:close/>
                </a:path>
              </a:pathLst>
            </a:custGeom>
            <a:solidFill>
              <a:srgbClr val="FFFFFF"/>
            </a:solidFill>
          </p:spPr>
          <p:txBody>
            <a:bodyPr/>
            <a:lstStyle/>
            <a:p>
              <a:endParaRPr lang="en-US"/>
            </a:p>
          </p:txBody>
        </p:sp>
      </p:grpSp>
      <p:sp>
        <p:nvSpPr>
          <p:cNvPr id="51" name="TextBox 51"/>
          <p:cNvSpPr txBox="1"/>
          <p:nvPr/>
        </p:nvSpPr>
        <p:spPr>
          <a:xfrm>
            <a:off x="12619828" y="8077920"/>
            <a:ext cx="3122779" cy="488442"/>
          </a:xfrm>
          <a:prstGeom prst="rect">
            <a:avLst/>
          </a:prstGeom>
        </p:spPr>
        <p:txBody>
          <a:bodyPr lIns="0" tIns="0" rIns="0" bIns="0" rtlCol="0" anchor="t">
            <a:spAutoFit/>
          </a:bodyPr>
          <a:lstStyle/>
          <a:p>
            <a:pPr algn="ctr">
              <a:lnSpc>
                <a:spcPts val="3564"/>
              </a:lnSpc>
            </a:pPr>
            <a:r>
              <a:rPr lang="en-US" sz="3300">
                <a:solidFill>
                  <a:srgbClr val="FFFFFF"/>
                </a:solidFill>
                <a:latin typeface="Arimo Bold"/>
              </a:rPr>
              <a:t>Weakness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54233" y="3104659"/>
            <a:ext cx="7301792" cy="1257416"/>
            <a:chOff x="0" y="0"/>
            <a:chExt cx="9735722" cy="1676555"/>
          </a:xfrm>
        </p:grpSpPr>
        <p:grpSp>
          <p:nvGrpSpPr>
            <p:cNvPr id="3" name="Group 3"/>
            <p:cNvGrpSpPr/>
            <p:nvPr/>
          </p:nvGrpSpPr>
          <p:grpSpPr>
            <a:xfrm>
              <a:off x="0" y="0"/>
              <a:ext cx="9735722" cy="1676555"/>
              <a:chOff x="0" y="0"/>
              <a:chExt cx="9735722" cy="1676555"/>
            </a:xfrm>
          </p:grpSpPr>
          <p:sp>
            <p:nvSpPr>
              <p:cNvPr id="4" name="Freeform 4"/>
              <p:cNvSpPr/>
              <p:nvPr/>
            </p:nvSpPr>
            <p:spPr>
              <a:xfrm>
                <a:off x="19050" y="10245"/>
                <a:ext cx="9697593" cy="1656028"/>
              </a:xfrm>
              <a:custGeom>
                <a:avLst/>
                <a:gdLst/>
                <a:ahLst/>
                <a:cxnLst/>
                <a:rect l="l" t="t" r="r" b="b"/>
                <a:pathLst>
                  <a:path w="9697593" h="1656028">
                    <a:moveTo>
                      <a:pt x="0" y="275993"/>
                    </a:moveTo>
                    <a:cubicBezTo>
                      <a:pt x="0" y="123551"/>
                      <a:pt x="231775" y="0"/>
                      <a:pt x="517525" y="0"/>
                    </a:cubicBezTo>
                    <a:lnTo>
                      <a:pt x="9180068" y="0"/>
                    </a:lnTo>
                    <a:cubicBezTo>
                      <a:pt x="9465945" y="0"/>
                      <a:pt x="9697593" y="123551"/>
                      <a:pt x="9697593" y="275993"/>
                    </a:cubicBezTo>
                    <a:lnTo>
                      <a:pt x="9697593" y="1380035"/>
                    </a:lnTo>
                    <a:cubicBezTo>
                      <a:pt x="9697593" y="1532476"/>
                      <a:pt x="9465818" y="1656028"/>
                      <a:pt x="9180068" y="1656028"/>
                    </a:cubicBezTo>
                    <a:lnTo>
                      <a:pt x="517525" y="1656028"/>
                    </a:lnTo>
                    <a:cubicBezTo>
                      <a:pt x="231648" y="1656028"/>
                      <a:pt x="0" y="1532476"/>
                      <a:pt x="0" y="1380035"/>
                    </a:cubicBezTo>
                    <a:close/>
                  </a:path>
                </a:pathLst>
              </a:custGeom>
              <a:solidFill>
                <a:srgbClr val="5D619F"/>
              </a:solidFill>
            </p:spPr>
            <p:txBody>
              <a:bodyPr/>
              <a:lstStyle/>
              <a:p>
                <a:endParaRPr lang="en-US"/>
              </a:p>
            </p:txBody>
          </p:sp>
          <p:sp>
            <p:nvSpPr>
              <p:cNvPr id="5" name="Freeform 5"/>
              <p:cNvSpPr/>
              <p:nvPr/>
            </p:nvSpPr>
            <p:spPr>
              <a:xfrm>
                <a:off x="0" y="0"/>
                <a:ext cx="9735693" cy="1676613"/>
              </a:xfrm>
              <a:custGeom>
                <a:avLst/>
                <a:gdLst/>
                <a:ahLst/>
                <a:cxnLst/>
                <a:rect l="l" t="t" r="r" b="b"/>
                <a:pathLst>
                  <a:path w="9735693" h="1676613">
                    <a:moveTo>
                      <a:pt x="0" y="286238"/>
                    </a:moveTo>
                    <a:cubicBezTo>
                      <a:pt x="0" y="128059"/>
                      <a:pt x="240411" y="0"/>
                      <a:pt x="536575" y="0"/>
                    </a:cubicBezTo>
                    <a:lnTo>
                      <a:pt x="9199118" y="0"/>
                    </a:lnTo>
                    <a:lnTo>
                      <a:pt x="9199118" y="10245"/>
                    </a:lnTo>
                    <a:lnTo>
                      <a:pt x="9199118" y="0"/>
                    </a:lnTo>
                    <a:cubicBezTo>
                      <a:pt x="9495282" y="0"/>
                      <a:pt x="9735693" y="128059"/>
                      <a:pt x="9735693" y="286238"/>
                    </a:cubicBezTo>
                    <a:lnTo>
                      <a:pt x="9735693" y="1390280"/>
                    </a:lnTo>
                    <a:lnTo>
                      <a:pt x="9716643" y="1390280"/>
                    </a:lnTo>
                    <a:lnTo>
                      <a:pt x="9735693" y="1390280"/>
                    </a:lnTo>
                    <a:cubicBezTo>
                      <a:pt x="9735693" y="1548458"/>
                      <a:pt x="9495282" y="1676518"/>
                      <a:pt x="9199118" y="1676518"/>
                    </a:cubicBezTo>
                    <a:lnTo>
                      <a:pt x="9199118" y="1666273"/>
                    </a:lnTo>
                    <a:lnTo>
                      <a:pt x="9199118" y="1676518"/>
                    </a:lnTo>
                    <a:lnTo>
                      <a:pt x="536575" y="1676518"/>
                    </a:lnTo>
                    <a:lnTo>
                      <a:pt x="536575" y="1666273"/>
                    </a:lnTo>
                    <a:lnTo>
                      <a:pt x="536575" y="1676518"/>
                    </a:lnTo>
                    <a:cubicBezTo>
                      <a:pt x="240411" y="1676613"/>
                      <a:pt x="0" y="1548458"/>
                      <a:pt x="0" y="1390280"/>
                    </a:cubicBezTo>
                    <a:lnTo>
                      <a:pt x="0" y="286238"/>
                    </a:lnTo>
                    <a:lnTo>
                      <a:pt x="19050" y="286238"/>
                    </a:lnTo>
                    <a:lnTo>
                      <a:pt x="0" y="286238"/>
                    </a:lnTo>
                    <a:moveTo>
                      <a:pt x="38100" y="286238"/>
                    </a:moveTo>
                    <a:lnTo>
                      <a:pt x="38100" y="1390280"/>
                    </a:lnTo>
                    <a:lnTo>
                      <a:pt x="19050" y="1390280"/>
                    </a:lnTo>
                    <a:lnTo>
                      <a:pt x="38100" y="1390280"/>
                    </a:lnTo>
                    <a:cubicBezTo>
                      <a:pt x="38100" y="1536984"/>
                      <a:pt x="261112" y="1656028"/>
                      <a:pt x="536575" y="1656028"/>
                    </a:cubicBezTo>
                    <a:lnTo>
                      <a:pt x="9199118" y="1656028"/>
                    </a:lnTo>
                    <a:cubicBezTo>
                      <a:pt x="9474581" y="1656028"/>
                      <a:pt x="9697593" y="1536984"/>
                      <a:pt x="9697593" y="1390280"/>
                    </a:cubicBezTo>
                    <a:lnTo>
                      <a:pt x="9697593" y="286238"/>
                    </a:lnTo>
                    <a:lnTo>
                      <a:pt x="9716643" y="286238"/>
                    </a:lnTo>
                    <a:lnTo>
                      <a:pt x="9697593" y="286238"/>
                    </a:lnTo>
                    <a:cubicBezTo>
                      <a:pt x="9697593" y="139533"/>
                      <a:pt x="9474581" y="20489"/>
                      <a:pt x="9199118" y="20489"/>
                    </a:cubicBezTo>
                    <a:lnTo>
                      <a:pt x="536575" y="20489"/>
                    </a:lnTo>
                    <a:lnTo>
                      <a:pt x="536575" y="10245"/>
                    </a:lnTo>
                    <a:lnTo>
                      <a:pt x="536575" y="20489"/>
                    </a:lnTo>
                    <a:cubicBezTo>
                      <a:pt x="261112" y="20489"/>
                      <a:pt x="38100" y="139533"/>
                      <a:pt x="38100" y="286238"/>
                    </a:cubicBezTo>
                    <a:close/>
                  </a:path>
                </a:pathLst>
              </a:custGeom>
              <a:solidFill>
                <a:srgbClr val="FFFFFF"/>
              </a:solidFill>
            </p:spPr>
            <p:txBody>
              <a:bodyPr/>
              <a:lstStyle/>
              <a:p>
                <a:endParaRPr lang="en-US"/>
              </a:p>
            </p:txBody>
          </p:sp>
        </p:grpSp>
        <p:sp>
          <p:nvSpPr>
            <p:cNvPr id="6" name="TextBox 6"/>
            <p:cNvSpPr txBox="1"/>
            <p:nvPr/>
          </p:nvSpPr>
          <p:spPr>
            <a:xfrm>
              <a:off x="313267" y="220437"/>
              <a:ext cx="9150590" cy="1081279"/>
            </a:xfrm>
            <a:prstGeom prst="rect">
              <a:avLst/>
            </a:prstGeom>
          </p:spPr>
          <p:txBody>
            <a:bodyPr lIns="0" tIns="0" rIns="0" bIns="0" rtlCol="0" anchor="t">
              <a:spAutoFit/>
            </a:bodyPr>
            <a:lstStyle/>
            <a:p>
              <a:pPr algn="l">
                <a:lnSpc>
                  <a:spcPts val="3132"/>
                </a:lnSpc>
              </a:pPr>
              <a:r>
                <a:rPr lang="en-US" sz="2900">
                  <a:solidFill>
                    <a:srgbClr val="FFFFFF"/>
                  </a:solidFill>
                  <a:latin typeface="Arimo"/>
                </a:rPr>
                <a:t>The adrenal glands are small organs that rest on the upper poles of the kidneys.</a:t>
              </a:r>
            </a:p>
          </p:txBody>
        </p:sp>
      </p:grpSp>
      <p:grpSp>
        <p:nvGrpSpPr>
          <p:cNvPr id="7" name="Group 7"/>
          <p:cNvGrpSpPr/>
          <p:nvPr/>
        </p:nvGrpSpPr>
        <p:grpSpPr>
          <a:xfrm>
            <a:off x="9437899" y="5143500"/>
            <a:ext cx="7301792" cy="1257416"/>
            <a:chOff x="0" y="0"/>
            <a:chExt cx="9735722" cy="1676555"/>
          </a:xfrm>
        </p:grpSpPr>
        <p:grpSp>
          <p:nvGrpSpPr>
            <p:cNvPr id="8" name="Group 8"/>
            <p:cNvGrpSpPr/>
            <p:nvPr/>
          </p:nvGrpSpPr>
          <p:grpSpPr>
            <a:xfrm>
              <a:off x="0" y="0"/>
              <a:ext cx="9735722" cy="1676555"/>
              <a:chOff x="0" y="0"/>
              <a:chExt cx="9735722" cy="1676555"/>
            </a:xfrm>
          </p:grpSpPr>
          <p:sp>
            <p:nvSpPr>
              <p:cNvPr id="9" name="Freeform 9"/>
              <p:cNvSpPr/>
              <p:nvPr/>
            </p:nvSpPr>
            <p:spPr>
              <a:xfrm>
                <a:off x="19050" y="10245"/>
                <a:ext cx="9697593" cy="1656028"/>
              </a:xfrm>
              <a:custGeom>
                <a:avLst/>
                <a:gdLst/>
                <a:ahLst/>
                <a:cxnLst/>
                <a:rect l="l" t="t" r="r" b="b"/>
                <a:pathLst>
                  <a:path w="9697593" h="1656028">
                    <a:moveTo>
                      <a:pt x="0" y="275993"/>
                    </a:moveTo>
                    <a:cubicBezTo>
                      <a:pt x="0" y="123551"/>
                      <a:pt x="231775" y="0"/>
                      <a:pt x="517525" y="0"/>
                    </a:cubicBezTo>
                    <a:lnTo>
                      <a:pt x="9180068" y="0"/>
                    </a:lnTo>
                    <a:cubicBezTo>
                      <a:pt x="9465945" y="0"/>
                      <a:pt x="9697593" y="123551"/>
                      <a:pt x="9697593" y="275993"/>
                    </a:cubicBezTo>
                    <a:lnTo>
                      <a:pt x="9697593" y="1380035"/>
                    </a:lnTo>
                    <a:cubicBezTo>
                      <a:pt x="9697593" y="1532476"/>
                      <a:pt x="9465818" y="1656028"/>
                      <a:pt x="9180068" y="1656028"/>
                    </a:cubicBezTo>
                    <a:lnTo>
                      <a:pt x="517525" y="1656028"/>
                    </a:lnTo>
                    <a:cubicBezTo>
                      <a:pt x="231648" y="1656028"/>
                      <a:pt x="0" y="1532476"/>
                      <a:pt x="0" y="1380035"/>
                    </a:cubicBezTo>
                    <a:close/>
                  </a:path>
                </a:pathLst>
              </a:custGeom>
              <a:solidFill>
                <a:srgbClr val="5D619F"/>
              </a:solidFill>
            </p:spPr>
            <p:txBody>
              <a:bodyPr/>
              <a:lstStyle/>
              <a:p>
                <a:endParaRPr lang="en-US"/>
              </a:p>
            </p:txBody>
          </p:sp>
          <p:sp>
            <p:nvSpPr>
              <p:cNvPr id="10" name="Freeform 10"/>
              <p:cNvSpPr/>
              <p:nvPr/>
            </p:nvSpPr>
            <p:spPr>
              <a:xfrm>
                <a:off x="0" y="0"/>
                <a:ext cx="9735693" cy="1676613"/>
              </a:xfrm>
              <a:custGeom>
                <a:avLst/>
                <a:gdLst/>
                <a:ahLst/>
                <a:cxnLst/>
                <a:rect l="l" t="t" r="r" b="b"/>
                <a:pathLst>
                  <a:path w="9735693" h="1676613">
                    <a:moveTo>
                      <a:pt x="0" y="286238"/>
                    </a:moveTo>
                    <a:cubicBezTo>
                      <a:pt x="0" y="128059"/>
                      <a:pt x="240411" y="0"/>
                      <a:pt x="536575" y="0"/>
                    </a:cubicBezTo>
                    <a:lnTo>
                      <a:pt x="9199118" y="0"/>
                    </a:lnTo>
                    <a:lnTo>
                      <a:pt x="9199118" y="10245"/>
                    </a:lnTo>
                    <a:lnTo>
                      <a:pt x="9199118" y="0"/>
                    </a:lnTo>
                    <a:cubicBezTo>
                      <a:pt x="9495282" y="0"/>
                      <a:pt x="9735693" y="128059"/>
                      <a:pt x="9735693" y="286238"/>
                    </a:cubicBezTo>
                    <a:lnTo>
                      <a:pt x="9735693" y="1390280"/>
                    </a:lnTo>
                    <a:lnTo>
                      <a:pt x="9716643" y="1390280"/>
                    </a:lnTo>
                    <a:lnTo>
                      <a:pt x="9735693" y="1390280"/>
                    </a:lnTo>
                    <a:cubicBezTo>
                      <a:pt x="9735693" y="1548458"/>
                      <a:pt x="9495282" y="1676518"/>
                      <a:pt x="9199118" y="1676518"/>
                    </a:cubicBezTo>
                    <a:lnTo>
                      <a:pt x="9199118" y="1666273"/>
                    </a:lnTo>
                    <a:lnTo>
                      <a:pt x="9199118" y="1676518"/>
                    </a:lnTo>
                    <a:lnTo>
                      <a:pt x="536575" y="1676518"/>
                    </a:lnTo>
                    <a:lnTo>
                      <a:pt x="536575" y="1666273"/>
                    </a:lnTo>
                    <a:lnTo>
                      <a:pt x="536575" y="1676518"/>
                    </a:lnTo>
                    <a:cubicBezTo>
                      <a:pt x="240411" y="1676613"/>
                      <a:pt x="0" y="1548458"/>
                      <a:pt x="0" y="1390280"/>
                    </a:cubicBezTo>
                    <a:lnTo>
                      <a:pt x="0" y="286238"/>
                    </a:lnTo>
                    <a:lnTo>
                      <a:pt x="19050" y="286238"/>
                    </a:lnTo>
                    <a:lnTo>
                      <a:pt x="0" y="286238"/>
                    </a:lnTo>
                    <a:moveTo>
                      <a:pt x="38100" y="286238"/>
                    </a:moveTo>
                    <a:lnTo>
                      <a:pt x="38100" y="1390280"/>
                    </a:lnTo>
                    <a:lnTo>
                      <a:pt x="19050" y="1390280"/>
                    </a:lnTo>
                    <a:lnTo>
                      <a:pt x="38100" y="1390280"/>
                    </a:lnTo>
                    <a:cubicBezTo>
                      <a:pt x="38100" y="1536984"/>
                      <a:pt x="261112" y="1656028"/>
                      <a:pt x="536575" y="1656028"/>
                    </a:cubicBezTo>
                    <a:lnTo>
                      <a:pt x="9199118" y="1656028"/>
                    </a:lnTo>
                    <a:cubicBezTo>
                      <a:pt x="9474581" y="1656028"/>
                      <a:pt x="9697593" y="1536984"/>
                      <a:pt x="9697593" y="1390280"/>
                    </a:cubicBezTo>
                    <a:lnTo>
                      <a:pt x="9697593" y="286238"/>
                    </a:lnTo>
                    <a:lnTo>
                      <a:pt x="9716643" y="286238"/>
                    </a:lnTo>
                    <a:lnTo>
                      <a:pt x="9697593" y="286238"/>
                    </a:lnTo>
                    <a:cubicBezTo>
                      <a:pt x="9697593" y="139533"/>
                      <a:pt x="9474581" y="20489"/>
                      <a:pt x="9199118" y="20489"/>
                    </a:cubicBezTo>
                    <a:lnTo>
                      <a:pt x="536575" y="20489"/>
                    </a:lnTo>
                    <a:lnTo>
                      <a:pt x="536575" y="10245"/>
                    </a:lnTo>
                    <a:lnTo>
                      <a:pt x="536575" y="20489"/>
                    </a:lnTo>
                    <a:cubicBezTo>
                      <a:pt x="261112" y="20489"/>
                      <a:pt x="38100" y="139533"/>
                      <a:pt x="38100" y="286238"/>
                    </a:cubicBezTo>
                    <a:close/>
                  </a:path>
                </a:pathLst>
              </a:custGeom>
              <a:solidFill>
                <a:srgbClr val="FFFFFF"/>
              </a:solidFill>
            </p:spPr>
            <p:txBody>
              <a:bodyPr/>
              <a:lstStyle/>
              <a:p>
                <a:endParaRPr lang="en-US"/>
              </a:p>
            </p:txBody>
          </p:sp>
        </p:grpSp>
        <p:sp>
          <p:nvSpPr>
            <p:cNvPr id="11" name="TextBox 11"/>
            <p:cNvSpPr txBox="1"/>
            <p:nvPr/>
          </p:nvSpPr>
          <p:spPr>
            <a:xfrm>
              <a:off x="292566" y="364724"/>
              <a:ext cx="9150590" cy="1063371"/>
            </a:xfrm>
            <a:prstGeom prst="rect">
              <a:avLst/>
            </a:prstGeom>
          </p:spPr>
          <p:txBody>
            <a:bodyPr lIns="0" tIns="0" rIns="0" bIns="0" rtlCol="0" anchor="t">
              <a:spAutoFit/>
            </a:bodyPr>
            <a:lstStyle/>
            <a:p>
              <a:pPr algn="l">
                <a:lnSpc>
                  <a:spcPts val="3023"/>
                </a:lnSpc>
              </a:pPr>
              <a:r>
                <a:rPr lang="en-US" sz="2799">
                  <a:solidFill>
                    <a:srgbClr val="FFFFFF"/>
                  </a:solidFill>
                  <a:latin typeface="Arimo"/>
                </a:rPr>
                <a:t>Each adrenal gland is composed of two distinct parts:</a:t>
              </a:r>
            </a:p>
          </p:txBody>
        </p:sp>
      </p:grpSp>
      <p:sp>
        <p:nvSpPr>
          <p:cNvPr id="12" name="Freeform 12"/>
          <p:cNvSpPr/>
          <p:nvPr/>
        </p:nvSpPr>
        <p:spPr>
          <a:xfrm>
            <a:off x="1511092" y="2974571"/>
            <a:ext cx="6912417" cy="4965409"/>
          </a:xfrm>
          <a:custGeom>
            <a:avLst/>
            <a:gdLst/>
            <a:ahLst/>
            <a:cxnLst/>
            <a:rect l="l" t="t" r="r" b="b"/>
            <a:pathLst>
              <a:path w="6912417" h="4965409">
                <a:moveTo>
                  <a:pt x="0" y="0"/>
                </a:moveTo>
                <a:lnTo>
                  <a:pt x="6912416" y="0"/>
                </a:lnTo>
                <a:lnTo>
                  <a:pt x="6912416" y="4965409"/>
                </a:lnTo>
                <a:lnTo>
                  <a:pt x="0" y="4965409"/>
                </a:lnTo>
                <a:lnTo>
                  <a:pt x="0" y="0"/>
                </a:lnTo>
                <a:close/>
              </a:path>
            </a:pathLst>
          </a:custGeom>
          <a:blipFill>
            <a:blip r:embed="rId2"/>
            <a:stretch>
              <a:fillRect l="-13173" t="-7250" r="-10278" b="-7250"/>
            </a:stretch>
          </a:blipFill>
        </p:spPr>
        <p:txBody>
          <a:bodyPr/>
          <a:lstStyle/>
          <a:p>
            <a:endParaRPr lang="en-US"/>
          </a:p>
        </p:txBody>
      </p:sp>
      <p:sp>
        <p:nvSpPr>
          <p:cNvPr id="13" name="TextBox 13"/>
          <p:cNvSpPr txBox="1"/>
          <p:nvPr/>
        </p:nvSpPr>
        <p:spPr>
          <a:xfrm>
            <a:off x="1348740" y="1097244"/>
            <a:ext cx="7795260" cy="967359"/>
          </a:xfrm>
          <a:prstGeom prst="rect">
            <a:avLst/>
          </a:prstGeom>
        </p:spPr>
        <p:txBody>
          <a:bodyPr lIns="0" tIns="0" rIns="0" bIns="0" rtlCol="0" anchor="t">
            <a:spAutoFit/>
          </a:bodyPr>
          <a:lstStyle/>
          <a:p>
            <a:pPr algn="l">
              <a:lnSpc>
                <a:spcPts val="7128"/>
              </a:lnSpc>
            </a:pPr>
            <a:r>
              <a:rPr lang="en-US" sz="6600">
                <a:solidFill>
                  <a:srgbClr val="5D619F"/>
                </a:solidFill>
                <a:latin typeface="Arimo"/>
              </a:rPr>
              <a:t>The Adrenal Glands </a:t>
            </a:r>
          </a:p>
        </p:txBody>
      </p:sp>
      <p:sp>
        <p:nvSpPr>
          <p:cNvPr id="14" name="TextBox 14"/>
          <p:cNvSpPr txBox="1"/>
          <p:nvPr/>
        </p:nvSpPr>
        <p:spPr>
          <a:xfrm>
            <a:off x="9619204" y="6583732"/>
            <a:ext cx="6939180" cy="795147"/>
          </a:xfrm>
          <a:prstGeom prst="rect">
            <a:avLst/>
          </a:prstGeom>
        </p:spPr>
        <p:txBody>
          <a:bodyPr lIns="0" tIns="0" rIns="0" bIns="0" rtlCol="0" anchor="t">
            <a:spAutoFit/>
          </a:bodyPr>
          <a:lstStyle/>
          <a:p>
            <a:pPr marL="506730" lvl="2" indent="-168910" algn="l">
              <a:lnSpc>
                <a:spcPts val="3023"/>
              </a:lnSpc>
              <a:buFont typeface="Arial"/>
              <a:buChar char="⚬"/>
            </a:pPr>
            <a:r>
              <a:rPr lang="en-US" sz="2799">
                <a:solidFill>
                  <a:srgbClr val="000000"/>
                </a:solidFill>
                <a:latin typeface="Arimo"/>
              </a:rPr>
              <a:t>The Adrenal Cortex</a:t>
            </a:r>
          </a:p>
          <a:p>
            <a:pPr marL="506730" lvl="2" indent="-168910" algn="l">
              <a:lnSpc>
                <a:spcPts val="3023"/>
              </a:lnSpc>
              <a:buFont typeface="Arial"/>
              <a:buChar char="⚬"/>
            </a:pPr>
            <a:r>
              <a:rPr lang="en-US" sz="2799">
                <a:solidFill>
                  <a:srgbClr val="000000"/>
                </a:solidFill>
                <a:latin typeface="Arimo"/>
              </a:rPr>
              <a:t>The Adrenal Medulla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77628"/>
            <a:ext cx="18288000" cy="1104827"/>
            <a:chOff x="0" y="0"/>
            <a:chExt cx="24384000" cy="1473102"/>
          </a:xfrm>
        </p:grpSpPr>
        <p:sp>
          <p:nvSpPr>
            <p:cNvPr id="3" name="Freeform 3"/>
            <p:cNvSpPr/>
            <p:nvPr/>
          </p:nvSpPr>
          <p:spPr>
            <a:xfrm>
              <a:off x="0" y="0"/>
              <a:ext cx="24384000" cy="1473073"/>
            </a:xfrm>
            <a:custGeom>
              <a:avLst/>
              <a:gdLst/>
              <a:ahLst/>
              <a:cxnLst/>
              <a:rect l="l" t="t" r="r" b="b"/>
              <a:pathLst>
                <a:path w="24384000" h="1473073">
                  <a:moveTo>
                    <a:pt x="0" y="0"/>
                  </a:moveTo>
                  <a:lnTo>
                    <a:pt x="24384000" y="0"/>
                  </a:lnTo>
                  <a:lnTo>
                    <a:pt x="24384000" y="1473073"/>
                  </a:lnTo>
                  <a:lnTo>
                    <a:pt x="0" y="1473073"/>
                  </a:lnTo>
                  <a:close/>
                </a:path>
              </a:pathLst>
            </a:custGeom>
            <a:solidFill>
              <a:srgbClr val="000000"/>
            </a:solidFill>
          </p:spPr>
          <p:txBody>
            <a:bodyPr/>
            <a:lstStyle/>
            <a:p>
              <a:endParaRPr lang="en-US"/>
            </a:p>
          </p:txBody>
        </p:sp>
      </p:grpSp>
      <p:sp>
        <p:nvSpPr>
          <p:cNvPr id="4" name="TextBox 4"/>
          <p:cNvSpPr txBox="1"/>
          <p:nvPr/>
        </p:nvSpPr>
        <p:spPr>
          <a:xfrm>
            <a:off x="926238" y="1049020"/>
            <a:ext cx="16633508" cy="987714"/>
          </a:xfrm>
          <a:prstGeom prst="rect">
            <a:avLst/>
          </a:prstGeom>
        </p:spPr>
        <p:txBody>
          <a:bodyPr lIns="0" tIns="0" rIns="0" bIns="0" rtlCol="0" anchor="t">
            <a:spAutoFit/>
          </a:bodyPr>
          <a:lstStyle/>
          <a:p>
            <a:pPr algn="ctr">
              <a:lnSpc>
                <a:spcPts val="5184"/>
              </a:lnSpc>
            </a:pPr>
            <a:r>
              <a:rPr lang="en-US" sz="4800">
                <a:solidFill>
                  <a:srgbClr val="FFFFFF"/>
                </a:solidFill>
                <a:latin typeface="Arimo"/>
              </a:rPr>
              <a:t>What does adrenal crisis look like?</a:t>
            </a:r>
          </a:p>
        </p:txBody>
      </p:sp>
      <p:pic>
        <p:nvPicPr>
          <p:cNvPr id="6" name="Online Media 5" title="Child with CAH  Effect of the Stress Dose">
            <a:hlinkClick r:id="" action="ppaction://media"/>
            <a:extLst>
              <a:ext uri="{FF2B5EF4-FFF2-40B4-BE49-F238E27FC236}">
                <a16:creationId xmlns:a16="http://schemas.microsoft.com/office/drawing/2014/main" id="{354FAED4-BFB4-AB4A-282D-0FBA54AC19F8}"/>
              </a:ext>
            </a:extLst>
          </p:cNvPr>
          <p:cNvPicPr>
            <a:picLocks noRot="1" noChangeAspect="1"/>
          </p:cNvPicPr>
          <p:nvPr>
            <a:videoFile r:link="rId1"/>
          </p:nvPr>
        </p:nvPicPr>
        <p:blipFill>
          <a:blip r:embed="rId3"/>
          <a:stretch>
            <a:fillRect/>
          </a:stretch>
        </p:blipFill>
        <p:spPr>
          <a:xfrm>
            <a:off x="3146992" y="2335973"/>
            <a:ext cx="12192000" cy="688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05713" y="0"/>
            <a:ext cx="9982287" cy="10287000"/>
            <a:chOff x="0" y="0"/>
            <a:chExt cx="13309716" cy="13716000"/>
          </a:xfrm>
        </p:grpSpPr>
        <p:sp>
          <p:nvSpPr>
            <p:cNvPr id="3" name="Freeform 3"/>
            <p:cNvSpPr/>
            <p:nvPr/>
          </p:nvSpPr>
          <p:spPr>
            <a:xfrm>
              <a:off x="0" y="0"/>
              <a:ext cx="13309716" cy="13716000"/>
            </a:xfrm>
            <a:custGeom>
              <a:avLst/>
              <a:gdLst/>
              <a:ahLst/>
              <a:cxnLst/>
              <a:rect l="l" t="t" r="r" b="b"/>
              <a:pathLst>
                <a:path w="13309716" h="13716000">
                  <a:moveTo>
                    <a:pt x="0" y="0"/>
                  </a:moveTo>
                  <a:lnTo>
                    <a:pt x="13309716" y="0"/>
                  </a:lnTo>
                  <a:lnTo>
                    <a:pt x="13309716" y="13716000"/>
                  </a:lnTo>
                  <a:lnTo>
                    <a:pt x="0" y="13716000"/>
                  </a:lnTo>
                  <a:close/>
                </a:path>
              </a:pathLst>
            </a:custGeom>
            <a:solidFill>
              <a:srgbClr val="000000">
                <a:alpha val="7843"/>
              </a:srgbClr>
            </a:solidFill>
          </p:spPr>
          <p:txBody>
            <a:bodyPr/>
            <a:lstStyle/>
            <a:p>
              <a:endParaRPr lang="en-US"/>
            </a:p>
          </p:txBody>
        </p:sp>
      </p:grpSp>
      <p:grpSp>
        <p:nvGrpSpPr>
          <p:cNvPr id="4" name="Group 4"/>
          <p:cNvGrpSpPr/>
          <p:nvPr/>
        </p:nvGrpSpPr>
        <p:grpSpPr>
          <a:xfrm>
            <a:off x="1319630" y="0"/>
            <a:ext cx="6986084" cy="10287000"/>
            <a:chOff x="0" y="0"/>
            <a:chExt cx="9314778" cy="13716000"/>
          </a:xfrm>
        </p:grpSpPr>
        <p:sp>
          <p:nvSpPr>
            <p:cNvPr id="5" name="Freeform 5"/>
            <p:cNvSpPr/>
            <p:nvPr/>
          </p:nvSpPr>
          <p:spPr>
            <a:xfrm>
              <a:off x="0" y="0"/>
              <a:ext cx="9314815" cy="13716000"/>
            </a:xfrm>
            <a:custGeom>
              <a:avLst/>
              <a:gdLst/>
              <a:ahLst/>
              <a:cxnLst/>
              <a:rect l="l" t="t" r="r" b="b"/>
              <a:pathLst>
                <a:path w="9314815" h="13716000">
                  <a:moveTo>
                    <a:pt x="0" y="0"/>
                  </a:moveTo>
                  <a:lnTo>
                    <a:pt x="9314815" y="0"/>
                  </a:lnTo>
                  <a:lnTo>
                    <a:pt x="9314815" y="13716000"/>
                  </a:lnTo>
                  <a:lnTo>
                    <a:pt x="0" y="13716000"/>
                  </a:lnTo>
                  <a:close/>
                </a:path>
              </a:pathLst>
            </a:custGeom>
            <a:solidFill>
              <a:srgbClr val="E97132"/>
            </a:solidFill>
          </p:spPr>
          <p:txBody>
            <a:bodyPr/>
            <a:lstStyle/>
            <a:p>
              <a:endParaRPr lang="en-US"/>
            </a:p>
          </p:txBody>
        </p:sp>
      </p:grpSp>
      <p:sp>
        <p:nvSpPr>
          <p:cNvPr id="6" name="TextBox 6"/>
          <p:cNvSpPr txBox="1"/>
          <p:nvPr/>
        </p:nvSpPr>
        <p:spPr>
          <a:xfrm>
            <a:off x="1694294" y="3628309"/>
            <a:ext cx="5504318" cy="3030381"/>
          </a:xfrm>
          <a:prstGeom prst="rect">
            <a:avLst/>
          </a:prstGeom>
        </p:spPr>
        <p:txBody>
          <a:bodyPr lIns="0" tIns="0" rIns="0" bIns="0" rtlCol="0" anchor="t">
            <a:spAutoFit/>
          </a:bodyPr>
          <a:lstStyle/>
          <a:p>
            <a:pPr algn="ctr">
              <a:lnSpc>
                <a:spcPts val="4536"/>
              </a:lnSpc>
            </a:pPr>
            <a:r>
              <a:rPr lang="en-US" sz="4200" dirty="0">
                <a:solidFill>
                  <a:srgbClr val="FFFFFF"/>
                </a:solidFill>
                <a:latin typeface="Arimo"/>
              </a:rPr>
              <a:t>Adrenal Emergency Medication</a:t>
            </a:r>
          </a:p>
          <a:p>
            <a:pPr algn="ctr">
              <a:lnSpc>
                <a:spcPts val="4536"/>
              </a:lnSpc>
              <a:spcAft>
                <a:spcPts val="1800"/>
              </a:spcAft>
            </a:pPr>
            <a:r>
              <a:rPr lang="en-US" sz="4200" dirty="0">
                <a:solidFill>
                  <a:srgbClr val="FFFFFF"/>
                </a:solidFill>
                <a:latin typeface="Arimo"/>
              </a:rPr>
              <a:t>Intramuscular</a:t>
            </a:r>
          </a:p>
          <a:p>
            <a:pPr algn="ctr">
              <a:lnSpc>
                <a:spcPts val="4536"/>
              </a:lnSpc>
            </a:pPr>
            <a:r>
              <a:rPr lang="en-US" sz="5400" dirty="0">
                <a:solidFill>
                  <a:srgbClr val="FFFFFF"/>
                </a:solidFill>
                <a:latin typeface="Arimo Bold"/>
              </a:rPr>
              <a:t> Solu-</a:t>
            </a:r>
            <a:r>
              <a:rPr lang="en-US" sz="5400" dirty="0" err="1">
                <a:solidFill>
                  <a:srgbClr val="FFFFFF"/>
                </a:solidFill>
                <a:latin typeface="Arimo Bold"/>
              </a:rPr>
              <a:t>Cortef</a:t>
            </a:r>
            <a:endParaRPr lang="en-US" sz="5400" dirty="0">
              <a:solidFill>
                <a:srgbClr val="FFFFFF"/>
              </a:solidFill>
              <a:latin typeface="Arimo Bold"/>
            </a:endParaRPr>
          </a:p>
          <a:p>
            <a:pPr algn="ctr">
              <a:lnSpc>
                <a:spcPts val="4536"/>
              </a:lnSpc>
            </a:pPr>
            <a:r>
              <a:rPr lang="en-US" sz="2000" b="1" dirty="0">
                <a:solidFill>
                  <a:srgbClr val="FFFFFF"/>
                </a:solidFill>
                <a:latin typeface="Arimo Bold"/>
              </a:rPr>
              <a:t>(hydrocortisone sodium succinate)</a:t>
            </a:r>
          </a:p>
        </p:txBody>
      </p:sp>
      <p:grpSp>
        <p:nvGrpSpPr>
          <p:cNvPr id="7" name="Group 7"/>
          <p:cNvGrpSpPr/>
          <p:nvPr/>
        </p:nvGrpSpPr>
        <p:grpSpPr>
          <a:xfrm>
            <a:off x="-860587" y="0"/>
            <a:ext cx="2180217" cy="10287000"/>
            <a:chOff x="0" y="0"/>
            <a:chExt cx="2906956" cy="13716000"/>
          </a:xfrm>
        </p:grpSpPr>
        <p:sp>
          <p:nvSpPr>
            <p:cNvPr id="8" name="Freeform 8"/>
            <p:cNvSpPr/>
            <p:nvPr/>
          </p:nvSpPr>
          <p:spPr>
            <a:xfrm>
              <a:off x="0" y="0"/>
              <a:ext cx="2906903" cy="13716000"/>
            </a:xfrm>
            <a:custGeom>
              <a:avLst/>
              <a:gdLst/>
              <a:ahLst/>
              <a:cxnLst/>
              <a:rect l="l" t="t" r="r" b="b"/>
              <a:pathLst>
                <a:path w="2906903" h="13716000">
                  <a:moveTo>
                    <a:pt x="0" y="0"/>
                  </a:moveTo>
                  <a:lnTo>
                    <a:pt x="2906903" y="0"/>
                  </a:lnTo>
                  <a:lnTo>
                    <a:pt x="2906903" y="13716000"/>
                  </a:lnTo>
                  <a:lnTo>
                    <a:pt x="0" y="13716000"/>
                  </a:lnTo>
                  <a:close/>
                </a:path>
              </a:pathLst>
            </a:custGeom>
            <a:solidFill>
              <a:srgbClr val="404040">
                <a:alpha val="80000"/>
              </a:srgbClr>
            </a:solidFill>
          </p:spPr>
          <p:txBody>
            <a:bodyPr/>
            <a:lstStyle/>
            <a:p>
              <a:endParaRPr lang="en-US"/>
            </a:p>
          </p:txBody>
        </p:sp>
      </p:grpSp>
      <p:sp>
        <p:nvSpPr>
          <p:cNvPr id="9" name="TextBox 9"/>
          <p:cNvSpPr txBox="1"/>
          <p:nvPr/>
        </p:nvSpPr>
        <p:spPr>
          <a:xfrm>
            <a:off x="9297172" y="2642814"/>
            <a:ext cx="8050197" cy="5001369"/>
          </a:xfrm>
          <a:prstGeom prst="rect">
            <a:avLst/>
          </a:prstGeom>
        </p:spPr>
        <p:txBody>
          <a:bodyPr lIns="0" tIns="0" rIns="0" bIns="0" rtlCol="0" anchor="t">
            <a:spAutoFit/>
          </a:bodyPr>
          <a:lstStyle/>
          <a:p>
            <a:pPr algn="l">
              <a:lnSpc>
                <a:spcPts val="3888"/>
              </a:lnSpc>
            </a:pPr>
            <a:r>
              <a:rPr lang="en-US" sz="3600" dirty="0">
                <a:solidFill>
                  <a:srgbClr val="000000"/>
                </a:solidFill>
                <a:latin typeface="Arimo"/>
              </a:rPr>
              <a:t>Solu-</a:t>
            </a:r>
            <a:r>
              <a:rPr lang="en-US" sz="3600" dirty="0" err="1">
                <a:solidFill>
                  <a:srgbClr val="000000"/>
                </a:solidFill>
                <a:latin typeface="Arimo"/>
              </a:rPr>
              <a:t>Cortef</a:t>
            </a:r>
            <a:r>
              <a:rPr lang="en-US" sz="3600" dirty="0">
                <a:solidFill>
                  <a:srgbClr val="000000"/>
                </a:solidFill>
                <a:latin typeface="Arimo"/>
              </a:rPr>
              <a:t> injections are given for two basic reasons:</a:t>
            </a:r>
          </a:p>
          <a:p>
            <a:pPr marL="733425" lvl="1" indent="-366712" algn="l">
              <a:lnSpc>
                <a:spcPts val="3888"/>
              </a:lnSpc>
              <a:buFont typeface="Arial"/>
              <a:buChar char="•"/>
            </a:pPr>
            <a:r>
              <a:rPr lang="en-US" sz="3600" dirty="0">
                <a:solidFill>
                  <a:srgbClr val="000000"/>
                </a:solidFill>
                <a:latin typeface="Arimo"/>
              </a:rPr>
              <a:t>Unable to absorb the oral dose (vomiting, repeated diarrhea)</a:t>
            </a:r>
          </a:p>
          <a:p>
            <a:pPr marL="733349" lvl="1" indent="-366674" algn="l">
              <a:lnSpc>
                <a:spcPts val="3888"/>
              </a:lnSpc>
              <a:buFont typeface="Arial"/>
              <a:buChar char="•"/>
            </a:pPr>
            <a:r>
              <a:rPr lang="en-US" sz="3600" dirty="0">
                <a:solidFill>
                  <a:srgbClr val="000000"/>
                </a:solidFill>
                <a:latin typeface="Arimo"/>
              </a:rPr>
              <a:t>Decreased level of consciousness</a:t>
            </a:r>
          </a:p>
          <a:p>
            <a:pPr algn="l">
              <a:lnSpc>
                <a:spcPts val="3888"/>
              </a:lnSpc>
            </a:pPr>
            <a:endParaRPr lang="en-US" sz="3600" dirty="0">
              <a:solidFill>
                <a:srgbClr val="000000"/>
              </a:solidFill>
              <a:latin typeface="Arimo"/>
            </a:endParaRPr>
          </a:p>
          <a:p>
            <a:pPr marL="777240" lvl="1" indent="-388620" algn="l">
              <a:lnSpc>
                <a:spcPts val="3888"/>
              </a:lnSpc>
              <a:buFont typeface="Arial"/>
              <a:buChar char="•"/>
            </a:pPr>
            <a:r>
              <a:rPr lang="en-US" sz="3600" dirty="0">
                <a:solidFill>
                  <a:srgbClr val="000000"/>
                </a:solidFill>
                <a:latin typeface="Arimo"/>
              </a:rPr>
              <a:t> Prescription:</a:t>
            </a:r>
          </a:p>
          <a:p>
            <a:pPr marL="1554480" lvl="2" indent="-518160" algn="l">
              <a:lnSpc>
                <a:spcPts val="3888"/>
              </a:lnSpc>
              <a:buFont typeface="Arial"/>
              <a:buChar char="⚬"/>
            </a:pPr>
            <a:r>
              <a:rPr lang="en-US" sz="3600" dirty="0">
                <a:solidFill>
                  <a:srgbClr val="000000"/>
                </a:solidFill>
                <a:latin typeface="Arimo"/>
              </a:rPr>
              <a:t>Act-O-Vial 100mg/2ml.  </a:t>
            </a:r>
          </a:p>
          <a:p>
            <a:pPr marL="1554480" lvl="2" indent="-518160" algn="l">
              <a:lnSpc>
                <a:spcPts val="3888"/>
              </a:lnSpc>
              <a:buFont typeface="Arial"/>
              <a:buChar char="⚬"/>
            </a:pPr>
            <a:r>
              <a:rPr lang="en-US" sz="3600" dirty="0">
                <a:solidFill>
                  <a:srgbClr val="000000"/>
                </a:solidFill>
                <a:latin typeface="Arimo"/>
              </a:rPr>
              <a:t>DOSE: 25mg, 50mg, or 100mg</a:t>
            </a:r>
          </a:p>
          <a:p>
            <a:pPr marL="1554480" lvl="2" indent="-518160" algn="l">
              <a:lnSpc>
                <a:spcPts val="3888"/>
              </a:lnSpc>
              <a:buFont typeface="Arial"/>
              <a:buChar char="⚬"/>
            </a:pPr>
            <a:r>
              <a:rPr lang="en-US" sz="3600" dirty="0">
                <a:solidFill>
                  <a:srgbClr val="000000"/>
                </a:solidFill>
                <a:latin typeface="Arimo"/>
              </a:rPr>
              <a:t>Frequency: As needed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B9017D-36A2-F417-5624-5B21F1EE8B15}"/>
              </a:ext>
            </a:extLst>
          </p:cNvPr>
          <p:cNvSpPr>
            <a:spLocks noGrp="1"/>
          </p:cNvSpPr>
          <p:nvPr>
            <p:ph type="title"/>
          </p:nvPr>
        </p:nvSpPr>
        <p:spPr>
          <a:xfrm>
            <a:off x="858739" y="357808"/>
            <a:ext cx="16570520" cy="2151623"/>
          </a:xfrm>
        </p:spPr>
        <p:txBody>
          <a:bodyPr anchor="b">
            <a:normAutofit/>
          </a:bodyPr>
          <a:lstStyle/>
          <a:p>
            <a:pPr>
              <a:lnSpc>
                <a:spcPct val="90000"/>
              </a:lnSpc>
            </a:pPr>
            <a:r>
              <a:rPr lang="en-US" sz="7500"/>
              <a:t>Ensuring the Effectiveness and Safety of Solu-Cortef</a:t>
            </a:r>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739" y="2651563"/>
            <a:ext cx="16459200" cy="27432"/>
          </a:xfrm>
          <a:custGeom>
            <a:avLst/>
            <a:gdLst>
              <a:gd name="connsiteX0" fmla="*/ 0 w 16459200"/>
              <a:gd name="connsiteY0" fmla="*/ 0 h 27432"/>
              <a:gd name="connsiteX1" fmla="*/ 192024 w 16459200"/>
              <a:gd name="connsiteY1" fmla="*/ 0 h 27432"/>
              <a:gd name="connsiteX2" fmla="*/ 1042416 w 16459200"/>
              <a:gd name="connsiteY2" fmla="*/ 0 h 27432"/>
              <a:gd name="connsiteX3" fmla="*/ 1728216 w 16459200"/>
              <a:gd name="connsiteY3" fmla="*/ 0 h 27432"/>
              <a:gd name="connsiteX4" fmla="*/ 1920240 w 16459200"/>
              <a:gd name="connsiteY4" fmla="*/ 0 h 27432"/>
              <a:gd name="connsiteX5" fmla="*/ 2441448 w 16459200"/>
              <a:gd name="connsiteY5" fmla="*/ 0 h 27432"/>
              <a:gd name="connsiteX6" fmla="*/ 2798064 w 16459200"/>
              <a:gd name="connsiteY6" fmla="*/ 0 h 27432"/>
              <a:gd name="connsiteX7" fmla="*/ 3648456 w 16459200"/>
              <a:gd name="connsiteY7" fmla="*/ 0 h 27432"/>
              <a:gd name="connsiteX8" fmla="*/ 4005072 w 16459200"/>
              <a:gd name="connsiteY8" fmla="*/ 0 h 27432"/>
              <a:gd name="connsiteX9" fmla="*/ 5020056 w 16459200"/>
              <a:gd name="connsiteY9" fmla="*/ 0 h 27432"/>
              <a:gd name="connsiteX10" fmla="*/ 5212080 w 16459200"/>
              <a:gd name="connsiteY10" fmla="*/ 0 h 27432"/>
              <a:gd name="connsiteX11" fmla="*/ 5568696 w 16459200"/>
              <a:gd name="connsiteY11" fmla="*/ 0 h 27432"/>
              <a:gd name="connsiteX12" fmla="*/ 6089904 w 16459200"/>
              <a:gd name="connsiteY12" fmla="*/ 0 h 27432"/>
              <a:gd name="connsiteX13" fmla="*/ 6611112 w 16459200"/>
              <a:gd name="connsiteY13" fmla="*/ 0 h 27432"/>
              <a:gd name="connsiteX14" fmla="*/ 7461504 w 16459200"/>
              <a:gd name="connsiteY14" fmla="*/ 0 h 27432"/>
              <a:gd name="connsiteX15" fmla="*/ 8476488 w 16459200"/>
              <a:gd name="connsiteY15" fmla="*/ 0 h 27432"/>
              <a:gd name="connsiteX16" fmla="*/ 9326880 w 16459200"/>
              <a:gd name="connsiteY16" fmla="*/ 0 h 27432"/>
              <a:gd name="connsiteX17" fmla="*/ 9683496 w 16459200"/>
              <a:gd name="connsiteY17" fmla="*/ 0 h 27432"/>
              <a:gd name="connsiteX18" fmla="*/ 9875520 w 16459200"/>
              <a:gd name="connsiteY18" fmla="*/ 0 h 27432"/>
              <a:gd name="connsiteX19" fmla="*/ 10067544 w 16459200"/>
              <a:gd name="connsiteY19" fmla="*/ 0 h 27432"/>
              <a:gd name="connsiteX20" fmla="*/ 10424160 w 16459200"/>
              <a:gd name="connsiteY20" fmla="*/ 0 h 27432"/>
              <a:gd name="connsiteX21" fmla="*/ 10945368 w 16459200"/>
              <a:gd name="connsiteY21" fmla="*/ 0 h 27432"/>
              <a:gd name="connsiteX22" fmla="*/ 11795760 w 16459200"/>
              <a:gd name="connsiteY22" fmla="*/ 0 h 27432"/>
              <a:gd name="connsiteX23" fmla="*/ 12152376 w 16459200"/>
              <a:gd name="connsiteY23" fmla="*/ 0 h 27432"/>
              <a:gd name="connsiteX24" fmla="*/ 12838176 w 16459200"/>
              <a:gd name="connsiteY24" fmla="*/ 0 h 27432"/>
              <a:gd name="connsiteX25" fmla="*/ 13853160 w 16459200"/>
              <a:gd name="connsiteY25" fmla="*/ 0 h 27432"/>
              <a:gd name="connsiteX26" fmla="*/ 14209776 w 16459200"/>
              <a:gd name="connsiteY26" fmla="*/ 0 h 27432"/>
              <a:gd name="connsiteX27" fmla="*/ 14895576 w 16459200"/>
              <a:gd name="connsiteY27" fmla="*/ 0 h 27432"/>
              <a:gd name="connsiteX28" fmla="*/ 15581376 w 16459200"/>
              <a:gd name="connsiteY28" fmla="*/ 0 h 27432"/>
              <a:gd name="connsiteX29" fmla="*/ 15773400 w 16459200"/>
              <a:gd name="connsiteY29" fmla="*/ 0 h 27432"/>
              <a:gd name="connsiteX30" fmla="*/ 16459200 w 16459200"/>
              <a:gd name="connsiteY30" fmla="*/ 0 h 27432"/>
              <a:gd name="connsiteX31" fmla="*/ 16459200 w 16459200"/>
              <a:gd name="connsiteY31" fmla="*/ 27432 h 27432"/>
              <a:gd name="connsiteX32" fmla="*/ 15444216 w 16459200"/>
              <a:gd name="connsiteY32" fmla="*/ 27432 h 27432"/>
              <a:gd name="connsiteX33" fmla="*/ 15087600 w 16459200"/>
              <a:gd name="connsiteY33" fmla="*/ 27432 h 27432"/>
              <a:gd name="connsiteX34" fmla="*/ 14401800 w 16459200"/>
              <a:gd name="connsiteY34" fmla="*/ 27432 h 27432"/>
              <a:gd name="connsiteX35" fmla="*/ 13551408 w 16459200"/>
              <a:gd name="connsiteY35" fmla="*/ 27432 h 27432"/>
              <a:gd name="connsiteX36" fmla="*/ 13030200 w 16459200"/>
              <a:gd name="connsiteY36" fmla="*/ 27432 h 27432"/>
              <a:gd name="connsiteX37" fmla="*/ 12179808 w 16459200"/>
              <a:gd name="connsiteY37" fmla="*/ 27432 h 27432"/>
              <a:gd name="connsiteX38" fmla="*/ 11329416 w 16459200"/>
              <a:gd name="connsiteY38" fmla="*/ 27432 h 27432"/>
              <a:gd name="connsiteX39" fmla="*/ 10479024 w 16459200"/>
              <a:gd name="connsiteY39" fmla="*/ 27432 h 27432"/>
              <a:gd name="connsiteX40" fmla="*/ 9793224 w 16459200"/>
              <a:gd name="connsiteY40" fmla="*/ 27432 h 27432"/>
              <a:gd name="connsiteX41" fmla="*/ 9436608 w 16459200"/>
              <a:gd name="connsiteY41" fmla="*/ 27432 h 27432"/>
              <a:gd name="connsiteX42" fmla="*/ 9079992 w 16459200"/>
              <a:gd name="connsiteY42" fmla="*/ 27432 h 27432"/>
              <a:gd name="connsiteX43" fmla="*/ 8229600 w 16459200"/>
              <a:gd name="connsiteY43" fmla="*/ 27432 h 27432"/>
              <a:gd name="connsiteX44" fmla="*/ 7543800 w 16459200"/>
              <a:gd name="connsiteY44" fmla="*/ 27432 h 27432"/>
              <a:gd name="connsiteX45" fmla="*/ 7187184 w 16459200"/>
              <a:gd name="connsiteY45" fmla="*/ 27432 h 27432"/>
              <a:gd name="connsiteX46" fmla="*/ 6830568 w 16459200"/>
              <a:gd name="connsiteY46" fmla="*/ 27432 h 27432"/>
              <a:gd name="connsiteX47" fmla="*/ 6473952 w 16459200"/>
              <a:gd name="connsiteY47" fmla="*/ 27432 h 27432"/>
              <a:gd name="connsiteX48" fmla="*/ 5788152 w 16459200"/>
              <a:gd name="connsiteY48" fmla="*/ 27432 h 27432"/>
              <a:gd name="connsiteX49" fmla="*/ 5431536 w 16459200"/>
              <a:gd name="connsiteY49" fmla="*/ 27432 h 27432"/>
              <a:gd name="connsiteX50" fmla="*/ 4910328 w 16459200"/>
              <a:gd name="connsiteY50" fmla="*/ 27432 h 27432"/>
              <a:gd name="connsiteX51" fmla="*/ 4389120 w 16459200"/>
              <a:gd name="connsiteY51" fmla="*/ 27432 h 27432"/>
              <a:gd name="connsiteX52" fmla="*/ 3374136 w 16459200"/>
              <a:gd name="connsiteY52" fmla="*/ 27432 h 27432"/>
              <a:gd name="connsiteX53" fmla="*/ 2852928 w 16459200"/>
              <a:gd name="connsiteY53" fmla="*/ 27432 h 27432"/>
              <a:gd name="connsiteX54" fmla="*/ 2331720 w 16459200"/>
              <a:gd name="connsiteY54" fmla="*/ 27432 h 27432"/>
              <a:gd name="connsiteX55" fmla="*/ 1316736 w 16459200"/>
              <a:gd name="connsiteY55" fmla="*/ 27432 h 27432"/>
              <a:gd name="connsiteX56" fmla="*/ 1124712 w 16459200"/>
              <a:gd name="connsiteY56" fmla="*/ 27432 h 27432"/>
              <a:gd name="connsiteX57" fmla="*/ 0 w 16459200"/>
              <a:gd name="connsiteY57" fmla="*/ 27432 h 27432"/>
              <a:gd name="connsiteX58" fmla="*/ 0 w 16459200"/>
              <a:gd name="connsiteY5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459200" h="27432" fill="none" extrusionOk="0">
                <a:moveTo>
                  <a:pt x="0" y="0"/>
                </a:moveTo>
                <a:cubicBezTo>
                  <a:pt x="47956" y="-7424"/>
                  <a:pt x="130909" y="-3461"/>
                  <a:pt x="192024" y="0"/>
                </a:cubicBezTo>
                <a:cubicBezTo>
                  <a:pt x="253139" y="3461"/>
                  <a:pt x="713864" y="27473"/>
                  <a:pt x="1042416" y="0"/>
                </a:cubicBezTo>
                <a:cubicBezTo>
                  <a:pt x="1370968" y="-27473"/>
                  <a:pt x="1433592" y="6590"/>
                  <a:pt x="1728216" y="0"/>
                </a:cubicBezTo>
                <a:cubicBezTo>
                  <a:pt x="2022840" y="-6590"/>
                  <a:pt x="1862554" y="2847"/>
                  <a:pt x="1920240" y="0"/>
                </a:cubicBezTo>
                <a:cubicBezTo>
                  <a:pt x="1977926" y="-2847"/>
                  <a:pt x="2325911" y="-6884"/>
                  <a:pt x="2441448" y="0"/>
                </a:cubicBezTo>
                <a:cubicBezTo>
                  <a:pt x="2556985" y="6884"/>
                  <a:pt x="2631822" y="6977"/>
                  <a:pt x="2798064" y="0"/>
                </a:cubicBezTo>
                <a:cubicBezTo>
                  <a:pt x="2964306" y="-6977"/>
                  <a:pt x="3274078" y="-12213"/>
                  <a:pt x="3648456" y="0"/>
                </a:cubicBezTo>
                <a:cubicBezTo>
                  <a:pt x="4022834" y="12213"/>
                  <a:pt x="3857573" y="-925"/>
                  <a:pt x="4005072" y="0"/>
                </a:cubicBezTo>
                <a:cubicBezTo>
                  <a:pt x="4152571" y="925"/>
                  <a:pt x="4671117" y="36098"/>
                  <a:pt x="5020056" y="0"/>
                </a:cubicBezTo>
                <a:cubicBezTo>
                  <a:pt x="5368995" y="-36098"/>
                  <a:pt x="5129234" y="2763"/>
                  <a:pt x="5212080" y="0"/>
                </a:cubicBezTo>
                <a:cubicBezTo>
                  <a:pt x="5294926" y="-2763"/>
                  <a:pt x="5456351" y="-1340"/>
                  <a:pt x="5568696" y="0"/>
                </a:cubicBezTo>
                <a:cubicBezTo>
                  <a:pt x="5681041" y="1340"/>
                  <a:pt x="5957028" y="11791"/>
                  <a:pt x="6089904" y="0"/>
                </a:cubicBezTo>
                <a:cubicBezTo>
                  <a:pt x="6222780" y="-11791"/>
                  <a:pt x="6485557" y="8010"/>
                  <a:pt x="6611112" y="0"/>
                </a:cubicBezTo>
                <a:cubicBezTo>
                  <a:pt x="6736667" y="-8010"/>
                  <a:pt x="7207166" y="34517"/>
                  <a:pt x="7461504" y="0"/>
                </a:cubicBezTo>
                <a:cubicBezTo>
                  <a:pt x="7715842" y="-34517"/>
                  <a:pt x="7997652" y="4727"/>
                  <a:pt x="8476488" y="0"/>
                </a:cubicBezTo>
                <a:cubicBezTo>
                  <a:pt x="8955324" y="-4727"/>
                  <a:pt x="9009263" y="-31226"/>
                  <a:pt x="9326880" y="0"/>
                </a:cubicBezTo>
                <a:cubicBezTo>
                  <a:pt x="9644497" y="31226"/>
                  <a:pt x="9567141" y="-14781"/>
                  <a:pt x="9683496" y="0"/>
                </a:cubicBezTo>
                <a:cubicBezTo>
                  <a:pt x="9799851" y="14781"/>
                  <a:pt x="9804032" y="8468"/>
                  <a:pt x="9875520" y="0"/>
                </a:cubicBezTo>
                <a:cubicBezTo>
                  <a:pt x="9947008" y="-8468"/>
                  <a:pt x="9977677" y="-8510"/>
                  <a:pt x="10067544" y="0"/>
                </a:cubicBezTo>
                <a:cubicBezTo>
                  <a:pt x="10157411" y="8510"/>
                  <a:pt x="10259211" y="-4808"/>
                  <a:pt x="10424160" y="0"/>
                </a:cubicBezTo>
                <a:cubicBezTo>
                  <a:pt x="10589109" y="4808"/>
                  <a:pt x="10698874" y="12995"/>
                  <a:pt x="10945368" y="0"/>
                </a:cubicBezTo>
                <a:cubicBezTo>
                  <a:pt x="11191862" y="-12995"/>
                  <a:pt x="11497620" y="30979"/>
                  <a:pt x="11795760" y="0"/>
                </a:cubicBezTo>
                <a:cubicBezTo>
                  <a:pt x="12093900" y="-30979"/>
                  <a:pt x="12033359" y="17306"/>
                  <a:pt x="12152376" y="0"/>
                </a:cubicBezTo>
                <a:cubicBezTo>
                  <a:pt x="12271393" y="-17306"/>
                  <a:pt x="12698740" y="-6151"/>
                  <a:pt x="12838176" y="0"/>
                </a:cubicBezTo>
                <a:cubicBezTo>
                  <a:pt x="12977612" y="6151"/>
                  <a:pt x="13351157" y="-21667"/>
                  <a:pt x="13853160" y="0"/>
                </a:cubicBezTo>
                <a:cubicBezTo>
                  <a:pt x="14355163" y="21667"/>
                  <a:pt x="14035345" y="-172"/>
                  <a:pt x="14209776" y="0"/>
                </a:cubicBezTo>
                <a:cubicBezTo>
                  <a:pt x="14384207" y="172"/>
                  <a:pt x="14629222" y="-31393"/>
                  <a:pt x="14895576" y="0"/>
                </a:cubicBezTo>
                <a:cubicBezTo>
                  <a:pt x="15161930" y="31393"/>
                  <a:pt x="15418721" y="3319"/>
                  <a:pt x="15581376" y="0"/>
                </a:cubicBezTo>
                <a:cubicBezTo>
                  <a:pt x="15744031" y="-3319"/>
                  <a:pt x="15695632" y="-9543"/>
                  <a:pt x="15773400" y="0"/>
                </a:cubicBezTo>
                <a:cubicBezTo>
                  <a:pt x="15851168" y="9543"/>
                  <a:pt x="16150974" y="-26032"/>
                  <a:pt x="16459200" y="0"/>
                </a:cubicBezTo>
                <a:cubicBezTo>
                  <a:pt x="16459222" y="9322"/>
                  <a:pt x="16459920" y="14106"/>
                  <a:pt x="16459200" y="27432"/>
                </a:cubicBezTo>
                <a:cubicBezTo>
                  <a:pt x="16249330" y="65783"/>
                  <a:pt x="15931504" y="34569"/>
                  <a:pt x="15444216" y="27432"/>
                </a:cubicBezTo>
                <a:cubicBezTo>
                  <a:pt x="14956928" y="20295"/>
                  <a:pt x="15245263" y="43793"/>
                  <a:pt x="15087600" y="27432"/>
                </a:cubicBezTo>
                <a:cubicBezTo>
                  <a:pt x="14929937" y="11071"/>
                  <a:pt x="14595147" y="61679"/>
                  <a:pt x="14401800" y="27432"/>
                </a:cubicBezTo>
                <a:cubicBezTo>
                  <a:pt x="14208453" y="-6815"/>
                  <a:pt x="13937267" y="-2756"/>
                  <a:pt x="13551408" y="27432"/>
                </a:cubicBezTo>
                <a:cubicBezTo>
                  <a:pt x="13165549" y="57620"/>
                  <a:pt x="13244142" y="31152"/>
                  <a:pt x="13030200" y="27432"/>
                </a:cubicBezTo>
                <a:cubicBezTo>
                  <a:pt x="12816258" y="23712"/>
                  <a:pt x="12596900" y="37491"/>
                  <a:pt x="12179808" y="27432"/>
                </a:cubicBezTo>
                <a:cubicBezTo>
                  <a:pt x="11762716" y="17373"/>
                  <a:pt x="11577023" y="27593"/>
                  <a:pt x="11329416" y="27432"/>
                </a:cubicBezTo>
                <a:cubicBezTo>
                  <a:pt x="11081809" y="27271"/>
                  <a:pt x="10723385" y="19623"/>
                  <a:pt x="10479024" y="27432"/>
                </a:cubicBezTo>
                <a:cubicBezTo>
                  <a:pt x="10234663" y="35241"/>
                  <a:pt x="9989517" y="31460"/>
                  <a:pt x="9793224" y="27432"/>
                </a:cubicBezTo>
                <a:cubicBezTo>
                  <a:pt x="9596931" y="23404"/>
                  <a:pt x="9533524" y="22036"/>
                  <a:pt x="9436608" y="27432"/>
                </a:cubicBezTo>
                <a:cubicBezTo>
                  <a:pt x="9339692" y="32828"/>
                  <a:pt x="9173466" y="18472"/>
                  <a:pt x="9079992" y="27432"/>
                </a:cubicBezTo>
                <a:cubicBezTo>
                  <a:pt x="8986518" y="36392"/>
                  <a:pt x="8593794" y="42926"/>
                  <a:pt x="8229600" y="27432"/>
                </a:cubicBezTo>
                <a:cubicBezTo>
                  <a:pt x="7865406" y="11938"/>
                  <a:pt x="7848302" y="3496"/>
                  <a:pt x="7543800" y="27432"/>
                </a:cubicBezTo>
                <a:cubicBezTo>
                  <a:pt x="7239298" y="51368"/>
                  <a:pt x="7267744" y="29308"/>
                  <a:pt x="7187184" y="27432"/>
                </a:cubicBezTo>
                <a:cubicBezTo>
                  <a:pt x="7106624" y="25556"/>
                  <a:pt x="6904393" y="10681"/>
                  <a:pt x="6830568" y="27432"/>
                </a:cubicBezTo>
                <a:cubicBezTo>
                  <a:pt x="6756743" y="44183"/>
                  <a:pt x="6651191" y="39884"/>
                  <a:pt x="6473952" y="27432"/>
                </a:cubicBezTo>
                <a:cubicBezTo>
                  <a:pt x="6296713" y="14980"/>
                  <a:pt x="6119980" y="24308"/>
                  <a:pt x="5788152" y="27432"/>
                </a:cubicBezTo>
                <a:cubicBezTo>
                  <a:pt x="5456324" y="30556"/>
                  <a:pt x="5529306" y="26210"/>
                  <a:pt x="5431536" y="27432"/>
                </a:cubicBezTo>
                <a:cubicBezTo>
                  <a:pt x="5333766" y="28654"/>
                  <a:pt x="5016672" y="6571"/>
                  <a:pt x="4910328" y="27432"/>
                </a:cubicBezTo>
                <a:cubicBezTo>
                  <a:pt x="4803984" y="48293"/>
                  <a:pt x="4553431" y="43362"/>
                  <a:pt x="4389120" y="27432"/>
                </a:cubicBezTo>
                <a:cubicBezTo>
                  <a:pt x="4224809" y="11502"/>
                  <a:pt x="3616062" y="38135"/>
                  <a:pt x="3374136" y="27432"/>
                </a:cubicBezTo>
                <a:cubicBezTo>
                  <a:pt x="3132210" y="16729"/>
                  <a:pt x="3042843" y="45542"/>
                  <a:pt x="2852928" y="27432"/>
                </a:cubicBezTo>
                <a:cubicBezTo>
                  <a:pt x="2663013" y="9322"/>
                  <a:pt x="2455267" y="47011"/>
                  <a:pt x="2331720" y="27432"/>
                </a:cubicBezTo>
                <a:cubicBezTo>
                  <a:pt x="2208173" y="7853"/>
                  <a:pt x="1589346" y="70708"/>
                  <a:pt x="1316736" y="27432"/>
                </a:cubicBezTo>
                <a:cubicBezTo>
                  <a:pt x="1044126" y="-15844"/>
                  <a:pt x="1186720" y="35239"/>
                  <a:pt x="1124712" y="27432"/>
                </a:cubicBezTo>
                <a:cubicBezTo>
                  <a:pt x="1062704" y="19625"/>
                  <a:pt x="503031" y="33212"/>
                  <a:pt x="0" y="27432"/>
                </a:cubicBezTo>
                <a:cubicBezTo>
                  <a:pt x="-1295" y="16310"/>
                  <a:pt x="-432" y="13385"/>
                  <a:pt x="0" y="0"/>
                </a:cubicBezTo>
                <a:close/>
              </a:path>
              <a:path w="16459200" h="27432" stroke="0" extrusionOk="0">
                <a:moveTo>
                  <a:pt x="0" y="0"/>
                </a:moveTo>
                <a:cubicBezTo>
                  <a:pt x="169209" y="4271"/>
                  <a:pt x="248605" y="9913"/>
                  <a:pt x="356616" y="0"/>
                </a:cubicBezTo>
                <a:cubicBezTo>
                  <a:pt x="464627" y="-9913"/>
                  <a:pt x="484749" y="7422"/>
                  <a:pt x="548640" y="0"/>
                </a:cubicBezTo>
                <a:cubicBezTo>
                  <a:pt x="612531" y="-7422"/>
                  <a:pt x="809859" y="-22"/>
                  <a:pt x="905256" y="0"/>
                </a:cubicBezTo>
                <a:cubicBezTo>
                  <a:pt x="1000653" y="22"/>
                  <a:pt x="1309175" y="26161"/>
                  <a:pt x="1591056" y="0"/>
                </a:cubicBezTo>
                <a:cubicBezTo>
                  <a:pt x="1872937" y="-26161"/>
                  <a:pt x="2030413" y="-34546"/>
                  <a:pt x="2441448" y="0"/>
                </a:cubicBezTo>
                <a:cubicBezTo>
                  <a:pt x="2852483" y="34546"/>
                  <a:pt x="3014836" y="32798"/>
                  <a:pt x="3456432" y="0"/>
                </a:cubicBezTo>
                <a:cubicBezTo>
                  <a:pt x="3898028" y="-32798"/>
                  <a:pt x="4190634" y="34192"/>
                  <a:pt x="4471416" y="0"/>
                </a:cubicBezTo>
                <a:cubicBezTo>
                  <a:pt x="4752198" y="-34192"/>
                  <a:pt x="4816290" y="10056"/>
                  <a:pt x="4992624" y="0"/>
                </a:cubicBezTo>
                <a:cubicBezTo>
                  <a:pt x="5168958" y="-10056"/>
                  <a:pt x="5425571" y="37166"/>
                  <a:pt x="5843016" y="0"/>
                </a:cubicBezTo>
                <a:cubicBezTo>
                  <a:pt x="6260461" y="-37166"/>
                  <a:pt x="6243365" y="-11909"/>
                  <a:pt x="6528816" y="0"/>
                </a:cubicBezTo>
                <a:cubicBezTo>
                  <a:pt x="6814267" y="11909"/>
                  <a:pt x="6865850" y="-3059"/>
                  <a:pt x="7050024" y="0"/>
                </a:cubicBezTo>
                <a:cubicBezTo>
                  <a:pt x="7234198" y="3059"/>
                  <a:pt x="7529059" y="-29032"/>
                  <a:pt x="7900416" y="0"/>
                </a:cubicBezTo>
                <a:cubicBezTo>
                  <a:pt x="8271773" y="29032"/>
                  <a:pt x="8040284" y="2293"/>
                  <a:pt x="8092440" y="0"/>
                </a:cubicBezTo>
                <a:cubicBezTo>
                  <a:pt x="8144596" y="-2293"/>
                  <a:pt x="8377772" y="18969"/>
                  <a:pt x="8613648" y="0"/>
                </a:cubicBezTo>
                <a:cubicBezTo>
                  <a:pt x="8849524" y="-18969"/>
                  <a:pt x="9039253" y="20479"/>
                  <a:pt x="9299448" y="0"/>
                </a:cubicBezTo>
                <a:cubicBezTo>
                  <a:pt x="9559643" y="-20479"/>
                  <a:pt x="9864452" y="14915"/>
                  <a:pt x="10149840" y="0"/>
                </a:cubicBezTo>
                <a:cubicBezTo>
                  <a:pt x="10435228" y="-14915"/>
                  <a:pt x="10504375" y="14787"/>
                  <a:pt x="10835640" y="0"/>
                </a:cubicBezTo>
                <a:cubicBezTo>
                  <a:pt x="11166905" y="-14787"/>
                  <a:pt x="11598715" y="31089"/>
                  <a:pt x="11850624" y="0"/>
                </a:cubicBezTo>
                <a:cubicBezTo>
                  <a:pt x="12102533" y="-31089"/>
                  <a:pt x="11992592" y="4447"/>
                  <a:pt x="12042648" y="0"/>
                </a:cubicBezTo>
                <a:cubicBezTo>
                  <a:pt x="12092704" y="-4447"/>
                  <a:pt x="12426578" y="2532"/>
                  <a:pt x="12728448" y="0"/>
                </a:cubicBezTo>
                <a:cubicBezTo>
                  <a:pt x="13030318" y="-2532"/>
                  <a:pt x="12877528" y="-7149"/>
                  <a:pt x="12920472" y="0"/>
                </a:cubicBezTo>
                <a:cubicBezTo>
                  <a:pt x="12963416" y="7149"/>
                  <a:pt x="13485109" y="-36483"/>
                  <a:pt x="13935456" y="0"/>
                </a:cubicBezTo>
                <a:cubicBezTo>
                  <a:pt x="14385803" y="36483"/>
                  <a:pt x="14219125" y="12279"/>
                  <a:pt x="14292072" y="0"/>
                </a:cubicBezTo>
                <a:cubicBezTo>
                  <a:pt x="14365019" y="-12279"/>
                  <a:pt x="14443877" y="8821"/>
                  <a:pt x="14484096" y="0"/>
                </a:cubicBezTo>
                <a:cubicBezTo>
                  <a:pt x="14524315" y="-8821"/>
                  <a:pt x="14905426" y="-30068"/>
                  <a:pt x="15169896" y="0"/>
                </a:cubicBezTo>
                <a:cubicBezTo>
                  <a:pt x="15434366" y="30068"/>
                  <a:pt x="15424434" y="12479"/>
                  <a:pt x="15526512" y="0"/>
                </a:cubicBezTo>
                <a:cubicBezTo>
                  <a:pt x="15628590" y="-12479"/>
                  <a:pt x="16062010" y="-12069"/>
                  <a:pt x="16459200" y="0"/>
                </a:cubicBezTo>
                <a:cubicBezTo>
                  <a:pt x="16459049" y="7706"/>
                  <a:pt x="16460087" y="13931"/>
                  <a:pt x="16459200" y="27432"/>
                </a:cubicBezTo>
                <a:cubicBezTo>
                  <a:pt x="16315339" y="20935"/>
                  <a:pt x="16231909" y="42819"/>
                  <a:pt x="16102584" y="27432"/>
                </a:cubicBezTo>
                <a:cubicBezTo>
                  <a:pt x="15973259" y="12045"/>
                  <a:pt x="15580560" y="51242"/>
                  <a:pt x="15416784" y="27432"/>
                </a:cubicBezTo>
                <a:cubicBezTo>
                  <a:pt x="15253008" y="3622"/>
                  <a:pt x="15181626" y="26334"/>
                  <a:pt x="15060168" y="27432"/>
                </a:cubicBezTo>
                <a:cubicBezTo>
                  <a:pt x="14938710" y="28530"/>
                  <a:pt x="14400846" y="21299"/>
                  <a:pt x="14209776" y="27432"/>
                </a:cubicBezTo>
                <a:cubicBezTo>
                  <a:pt x="14018706" y="33565"/>
                  <a:pt x="13805385" y="48505"/>
                  <a:pt x="13688568" y="27432"/>
                </a:cubicBezTo>
                <a:cubicBezTo>
                  <a:pt x="13571751" y="6359"/>
                  <a:pt x="13472548" y="26552"/>
                  <a:pt x="13331952" y="27432"/>
                </a:cubicBezTo>
                <a:cubicBezTo>
                  <a:pt x="13191356" y="28312"/>
                  <a:pt x="13234055" y="20883"/>
                  <a:pt x="13139928" y="27432"/>
                </a:cubicBezTo>
                <a:cubicBezTo>
                  <a:pt x="13045801" y="33981"/>
                  <a:pt x="12707747" y="18669"/>
                  <a:pt x="12454128" y="27432"/>
                </a:cubicBezTo>
                <a:cubicBezTo>
                  <a:pt x="12200509" y="36195"/>
                  <a:pt x="11974339" y="1821"/>
                  <a:pt x="11603736" y="27432"/>
                </a:cubicBezTo>
                <a:cubicBezTo>
                  <a:pt x="11233133" y="53043"/>
                  <a:pt x="11202281" y="15642"/>
                  <a:pt x="10917936" y="27432"/>
                </a:cubicBezTo>
                <a:cubicBezTo>
                  <a:pt x="10633591" y="39222"/>
                  <a:pt x="10351188" y="-7651"/>
                  <a:pt x="9902952" y="27432"/>
                </a:cubicBezTo>
                <a:cubicBezTo>
                  <a:pt x="9454716" y="62515"/>
                  <a:pt x="9540812" y="35851"/>
                  <a:pt x="9381744" y="27432"/>
                </a:cubicBezTo>
                <a:cubicBezTo>
                  <a:pt x="9222676" y="19013"/>
                  <a:pt x="9279274" y="24639"/>
                  <a:pt x="9189720" y="27432"/>
                </a:cubicBezTo>
                <a:cubicBezTo>
                  <a:pt x="9100166" y="30225"/>
                  <a:pt x="9040114" y="24993"/>
                  <a:pt x="8997696" y="27432"/>
                </a:cubicBezTo>
                <a:cubicBezTo>
                  <a:pt x="8955278" y="29871"/>
                  <a:pt x="8568270" y="-9750"/>
                  <a:pt x="8147304" y="27432"/>
                </a:cubicBezTo>
                <a:cubicBezTo>
                  <a:pt x="7726338" y="64614"/>
                  <a:pt x="7756575" y="58097"/>
                  <a:pt x="7461504" y="27432"/>
                </a:cubicBezTo>
                <a:cubicBezTo>
                  <a:pt x="7166433" y="-3233"/>
                  <a:pt x="6691777" y="23003"/>
                  <a:pt x="6446520" y="27432"/>
                </a:cubicBezTo>
                <a:cubicBezTo>
                  <a:pt x="6201263" y="31861"/>
                  <a:pt x="6055564" y="5822"/>
                  <a:pt x="5760720" y="27432"/>
                </a:cubicBezTo>
                <a:cubicBezTo>
                  <a:pt x="5465876" y="49042"/>
                  <a:pt x="5182562" y="-15037"/>
                  <a:pt x="4910328" y="27432"/>
                </a:cubicBezTo>
                <a:cubicBezTo>
                  <a:pt x="4638094" y="69901"/>
                  <a:pt x="4524349" y="1902"/>
                  <a:pt x="4224528" y="27432"/>
                </a:cubicBezTo>
                <a:cubicBezTo>
                  <a:pt x="3924707" y="52962"/>
                  <a:pt x="3780041" y="5974"/>
                  <a:pt x="3538728" y="27432"/>
                </a:cubicBezTo>
                <a:cubicBezTo>
                  <a:pt x="3297415" y="48890"/>
                  <a:pt x="3195183" y="15951"/>
                  <a:pt x="3017520" y="27432"/>
                </a:cubicBezTo>
                <a:cubicBezTo>
                  <a:pt x="2839857" y="38913"/>
                  <a:pt x="2369331" y="20768"/>
                  <a:pt x="2167128" y="27432"/>
                </a:cubicBezTo>
                <a:cubicBezTo>
                  <a:pt x="1964925" y="34096"/>
                  <a:pt x="1784521" y="20363"/>
                  <a:pt x="1481328" y="27432"/>
                </a:cubicBezTo>
                <a:cubicBezTo>
                  <a:pt x="1178135" y="34501"/>
                  <a:pt x="971590" y="55923"/>
                  <a:pt x="630936" y="27432"/>
                </a:cubicBezTo>
                <a:cubicBezTo>
                  <a:pt x="290282" y="-1059"/>
                  <a:pt x="133182" y="8818"/>
                  <a:pt x="0" y="27432"/>
                </a:cubicBezTo>
                <a:cubicBezTo>
                  <a:pt x="-1246" y="21545"/>
                  <a:pt x="-1312" y="1278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6A1C08C-B073-0E0F-0D50-D9D61C2EA741}"/>
              </a:ext>
            </a:extLst>
          </p:cNvPr>
          <p:cNvPicPr>
            <a:picLocks noChangeAspect="1"/>
          </p:cNvPicPr>
          <p:nvPr/>
        </p:nvPicPr>
        <p:blipFill rotWithShape="1">
          <a:blip r:embed="rId3"/>
          <a:srcRect r="-2" b="5577"/>
          <a:stretch/>
        </p:blipFill>
        <p:spPr>
          <a:xfrm>
            <a:off x="858738" y="3003084"/>
            <a:ext cx="5915773" cy="627609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4B0114EA-5651-CB9C-0393-0E640B840DDE}"/>
              </a:ext>
            </a:extLst>
          </p:cNvPr>
          <p:cNvSpPr>
            <a:spLocks noGrp="1"/>
          </p:cNvSpPr>
          <p:nvPr>
            <p:ph idx="1"/>
          </p:nvPr>
        </p:nvSpPr>
        <p:spPr>
          <a:xfrm>
            <a:off x="7358932" y="3106974"/>
            <a:ext cx="10070328" cy="6532326"/>
          </a:xfrm>
        </p:spPr>
        <p:txBody>
          <a:bodyPr anchor="t">
            <a:normAutofit fontScale="92500"/>
          </a:bodyPr>
          <a:lstStyle/>
          <a:p>
            <a:pPr>
              <a:lnSpc>
                <a:spcPct val="90000"/>
              </a:lnSpc>
            </a:pPr>
            <a:r>
              <a:rPr lang="en-US" sz="2800" dirty="0"/>
              <a:t>Storage and Stability</a:t>
            </a:r>
          </a:p>
          <a:p>
            <a:pPr lvl="1">
              <a:lnSpc>
                <a:spcPct val="90000"/>
              </a:lnSpc>
            </a:pPr>
            <a:r>
              <a:rPr lang="en-US" dirty="0"/>
              <a:t>Room temperature (59-77</a:t>
            </a:r>
            <a:r>
              <a:rPr lang="en-US" baseline="30000" dirty="0"/>
              <a:t>o</a:t>
            </a:r>
            <a:r>
              <a:rPr lang="en-US" dirty="0"/>
              <a:t>F) before reconstitution. </a:t>
            </a:r>
          </a:p>
          <a:p>
            <a:pPr lvl="1">
              <a:lnSpc>
                <a:spcPct val="90000"/>
              </a:lnSpc>
            </a:pPr>
            <a:r>
              <a:rPr lang="en-US" dirty="0"/>
              <a:t>Protect from light and moisture to maintain stability. Do not freeze.</a:t>
            </a:r>
          </a:p>
          <a:p>
            <a:pPr lvl="1">
              <a:lnSpc>
                <a:spcPct val="90000"/>
              </a:lnSpc>
            </a:pPr>
            <a:r>
              <a:rPr lang="en-US" dirty="0"/>
              <a:t>Check the expiration date printed on the vial or packaging. Do not use the medication past this date as it may not be effective or safe.</a:t>
            </a:r>
          </a:p>
          <a:p>
            <a:pPr lvl="1">
              <a:lnSpc>
                <a:spcPct val="90000"/>
              </a:lnSpc>
            </a:pPr>
            <a:r>
              <a:rPr lang="en-US" dirty="0"/>
              <a:t>Once reconstituted, Solu-</a:t>
            </a:r>
            <a:r>
              <a:rPr lang="en-US" dirty="0" err="1"/>
              <a:t>Cortef</a:t>
            </a:r>
            <a:r>
              <a:rPr lang="en-US" dirty="0"/>
              <a:t> solution should be used immediately. </a:t>
            </a:r>
          </a:p>
          <a:p>
            <a:pPr lvl="1">
              <a:lnSpc>
                <a:spcPct val="90000"/>
              </a:lnSpc>
            </a:pPr>
            <a:r>
              <a:rPr lang="en-US" dirty="0"/>
              <a:t>If not used immediately, Solu-</a:t>
            </a:r>
            <a:r>
              <a:rPr lang="en-US" dirty="0" err="1"/>
              <a:t>Cortef</a:t>
            </a:r>
            <a:r>
              <a:rPr lang="en-US" dirty="0"/>
              <a:t> should be stored in the refrigerator (36-46</a:t>
            </a:r>
            <a:r>
              <a:rPr lang="en-US" baseline="30000" dirty="0"/>
              <a:t>o</a:t>
            </a:r>
            <a:r>
              <a:rPr lang="en-US" dirty="0"/>
              <a:t>F) and used within 3 days (72 hours). After this period, it should be discarded.</a:t>
            </a:r>
          </a:p>
          <a:p>
            <a:pPr>
              <a:lnSpc>
                <a:spcPct val="90000"/>
              </a:lnSpc>
            </a:pPr>
            <a:r>
              <a:rPr lang="en-US" sz="2800" dirty="0"/>
              <a:t>Additional Notes</a:t>
            </a:r>
          </a:p>
          <a:p>
            <a:pPr lvl="1">
              <a:lnSpc>
                <a:spcPct val="90000"/>
              </a:lnSpc>
            </a:pPr>
            <a:r>
              <a:rPr lang="en-US" dirty="0"/>
              <a:t>Visual Inspection: Before administration, inspect the reconstituted solution for any particulate matter or discoloration. If either is present, do not use the solution. </a:t>
            </a:r>
          </a:p>
          <a:p>
            <a:pPr lvl="1">
              <a:lnSpc>
                <a:spcPct val="90000"/>
              </a:lnSpc>
            </a:pPr>
            <a:r>
              <a:rPr lang="en-US" dirty="0"/>
              <a:t>Handling: Always use aseptic techniques when handling and reconstituting the medicine to avoid contamination.</a:t>
            </a:r>
          </a:p>
        </p:txBody>
      </p:sp>
    </p:spTree>
    <p:extLst>
      <p:ext uri="{BB962C8B-B14F-4D97-AF65-F5344CB8AC3E}">
        <p14:creationId xmlns:p14="http://schemas.microsoft.com/office/powerpoint/2010/main" val="3901174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529100" y="8113906"/>
            <a:ext cx="2286000" cy="1524000"/>
            <a:chOff x="0" y="0"/>
            <a:chExt cx="3048000" cy="2032000"/>
          </a:xfrm>
        </p:grpSpPr>
        <p:sp>
          <p:nvSpPr>
            <p:cNvPr id="5" name="Freeform 5"/>
            <p:cNvSpPr/>
            <p:nvPr/>
          </p:nvSpPr>
          <p:spPr>
            <a:xfrm>
              <a:off x="0" y="0"/>
              <a:ext cx="3048000" cy="1930400"/>
            </a:xfrm>
            <a:custGeom>
              <a:avLst/>
              <a:gdLst/>
              <a:ahLst/>
              <a:cxnLst/>
              <a:rect l="l" t="t" r="r" b="b"/>
              <a:pathLst>
                <a:path w="3048000" h="1930400">
                  <a:moveTo>
                    <a:pt x="0" y="0"/>
                  </a:moveTo>
                  <a:lnTo>
                    <a:pt x="3048000" y="0"/>
                  </a:lnTo>
                  <a:lnTo>
                    <a:pt x="3048000" y="1930400"/>
                  </a:lnTo>
                  <a:lnTo>
                    <a:pt x="0" y="1930400"/>
                  </a:lnTo>
                  <a:close/>
                </a:path>
              </a:pathLst>
            </a:custGeom>
            <a:solidFill>
              <a:srgbClr val="FDF9B4"/>
            </a:solidFill>
          </p:spPr>
          <p:txBody>
            <a:bodyPr/>
            <a:lstStyle/>
            <a:p>
              <a:endParaRPr lang="en-US"/>
            </a:p>
          </p:txBody>
        </p:sp>
        <p:sp>
          <p:nvSpPr>
            <p:cNvPr id="6" name="Freeform 6"/>
            <p:cNvSpPr/>
            <p:nvPr/>
          </p:nvSpPr>
          <p:spPr>
            <a:xfrm>
              <a:off x="0" y="0"/>
              <a:ext cx="3048000" cy="2032000"/>
            </a:xfrm>
            <a:custGeom>
              <a:avLst/>
              <a:gdLst/>
              <a:ahLst/>
              <a:cxnLst/>
              <a:rect l="l" t="t" r="r" b="b"/>
              <a:pathLst>
                <a:path w="3048000" h="2032000">
                  <a:moveTo>
                    <a:pt x="0" y="1930400"/>
                  </a:moveTo>
                  <a:lnTo>
                    <a:pt x="3048000" y="1930400"/>
                  </a:lnTo>
                  <a:lnTo>
                    <a:pt x="2921000" y="2032000"/>
                  </a:lnTo>
                  <a:cubicBezTo>
                    <a:pt x="2921000" y="2032000"/>
                    <a:pt x="1930400" y="1955800"/>
                    <a:pt x="1828800" y="1955800"/>
                  </a:cubicBezTo>
                  <a:lnTo>
                    <a:pt x="1219200" y="1955800"/>
                  </a:lnTo>
                  <a:cubicBezTo>
                    <a:pt x="1117600" y="1955800"/>
                    <a:pt x="127000" y="2032000"/>
                    <a:pt x="127000" y="2032000"/>
                  </a:cubicBezTo>
                  <a:lnTo>
                    <a:pt x="0" y="1930400"/>
                  </a:lnTo>
                  <a:lnTo>
                    <a:pt x="0" y="0"/>
                  </a:lnTo>
                  <a:lnTo>
                    <a:pt x="3048000" y="0"/>
                  </a:lnTo>
                  <a:lnTo>
                    <a:pt x="3048000" y="1930400"/>
                  </a:lnTo>
                  <a:lnTo>
                    <a:pt x="12700" y="1930400"/>
                  </a:lnTo>
                  <a:lnTo>
                    <a:pt x="12700" y="1917700"/>
                  </a:lnTo>
                  <a:lnTo>
                    <a:pt x="3035300" y="1917700"/>
                  </a:lnTo>
                  <a:lnTo>
                    <a:pt x="3035300" y="12700"/>
                  </a:lnTo>
                  <a:lnTo>
                    <a:pt x="12700" y="12700"/>
                  </a:lnTo>
                  <a:lnTo>
                    <a:pt x="12700" y="1930400"/>
                  </a:lnTo>
                </a:path>
              </a:pathLst>
            </a:custGeom>
            <a:solidFill>
              <a:srgbClr val="394C60">
                <a:alpha val="9804"/>
              </a:srgbClr>
            </a:solidFill>
          </p:spPr>
          <p:txBody>
            <a:bodyPr/>
            <a:lstStyle/>
            <a:p>
              <a:endParaRPr lang="en-US"/>
            </a:p>
          </p:txBody>
        </p:sp>
        <p:sp>
          <p:nvSpPr>
            <p:cNvPr id="7" name="TextBox 7"/>
            <p:cNvSpPr txBox="1"/>
            <p:nvPr/>
          </p:nvSpPr>
          <p:spPr>
            <a:xfrm>
              <a:off x="0" y="-47625"/>
              <a:ext cx="3048000" cy="1520825"/>
            </a:xfrm>
            <a:prstGeom prst="rect">
              <a:avLst/>
            </a:prstGeom>
          </p:spPr>
          <p:txBody>
            <a:bodyPr lIns="203200" tIns="203200" rIns="203200" bIns="203200" rtlCol="0" anchor="t"/>
            <a:lstStyle/>
            <a:p>
              <a:pPr algn="l">
                <a:lnSpc>
                  <a:spcPts val="1960"/>
                </a:lnSpc>
              </a:pPr>
              <a:r>
                <a:rPr lang="en-US" sz="1400">
                  <a:solidFill>
                    <a:srgbClr val="000000"/>
                  </a:solidFill>
                  <a:latin typeface="Arimo"/>
                </a:rPr>
                <a:t>Start Video at 6:50</a:t>
              </a:r>
            </a:p>
            <a:p>
              <a:pPr algn="l">
                <a:lnSpc>
                  <a:spcPts val="1960"/>
                </a:lnSpc>
              </a:pPr>
              <a:r>
                <a:rPr lang="en-US" sz="1400">
                  <a:solidFill>
                    <a:srgbClr val="000000"/>
                  </a:solidFill>
                  <a:latin typeface="Arimo"/>
                </a:rPr>
                <a:t>Stop at 9:24</a:t>
              </a:r>
            </a:p>
          </p:txBody>
        </p:sp>
      </p:grpSp>
      <p:sp>
        <p:nvSpPr>
          <p:cNvPr id="8" name="TextBox 8"/>
          <p:cNvSpPr txBox="1"/>
          <p:nvPr/>
        </p:nvSpPr>
        <p:spPr>
          <a:xfrm>
            <a:off x="0" y="1222032"/>
            <a:ext cx="18288000" cy="1000506"/>
          </a:xfrm>
          <a:prstGeom prst="rect">
            <a:avLst/>
          </a:prstGeom>
        </p:spPr>
        <p:txBody>
          <a:bodyPr lIns="0" tIns="0" rIns="0" bIns="0" rtlCol="0" anchor="t">
            <a:spAutoFit/>
          </a:bodyPr>
          <a:lstStyle/>
          <a:p>
            <a:pPr algn="ctr">
              <a:lnSpc>
                <a:spcPts val="7452"/>
              </a:lnSpc>
            </a:pPr>
            <a:r>
              <a:rPr lang="en-US" sz="6900">
                <a:solidFill>
                  <a:srgbClr val="000000"/>
                </a:solidFill>
                <a:latin typeface="Arimo"/>
              </a:rPr>
              <a:t>Administering Solu-Cortef</a:t>
            </a:r>
          </a:p>
        </p:txBody>
      </p:sp>
      <p:pic>
        <p:nvPicPr>
          <p:cNvPr id="9" name="Online Media 8" title="Cortisol Dosing for Cortisol Deficiency">
            <a:hlinkClick r:id="" action="ppaction://media"/>
            <a:extLst>
              <a:ext uri="{FF2B5EF4-FFF2-40B4-BE49-F238E27FC236}">
                <a16:creationId xmlns:a16="http://schemas.microsoft.com/office/drawing/2014/main" id="{1287E523-21A0-52DA-9609-87B7F9708156}"/>
              </a:ext>
            </a:extLst>
          </p:cNvPr>
          <p:cNvPicPr>
            <a:picLocks noRot="1" noChangeAspect="1"/>
          </p:cNvPicPr>
          <p:nvPr>
            <a:videoFile r:link="rId1"/>
          </p:nvPr>
        </p:nvPicPr>
        <p:blipFill>
          <a:blip r:embed="rId4"/>
          <a:stretch>
            <a:fillRect/>
          </a:stretch>
        </p:blipFill>
        <p:spPr>
          <a:xfrm>
            <a:off x="1219200" y="3976785"/>
            <a:ext cx="6905801" cy="3898900"/>
          </a:xfrm>
          <a:prstGeom prst="rect">
            <a:avLst/>
          </a:prstGeom>
        </p:spPr>
      </p:pic>
      <p:pic>
        <p:nvPicPr>
          <p:cNvPr id="10" name="Online Media 9" title="Solu-Cortef Emergency Injection">
            <a:hlinkClick r:id="" action="ppaction://media"/>
            <a:extLst>
              <a:ext uri="{FF2B5EF4-FFF2-40B4-BE49-F238E27FC236}">
                <a16:creationId xmlns:a16="http://schemas.microsoft.com/office/drawing/2014/main" id="{BCE8C94C-3692-0278-7A19-7ECE71C20D9F}"/>
              </a:ext>
            </a:extLst>
          </p:cNvPr>
          <p:cNvPicPr>
            <a:picLocks noRot="1" noChangeAspect="1"/>
          </p:cNvPicPr>
          <p:nvPr>
            <a:videoFile r:link="rId2"/>
          </p:nvPr>
        </p:nvPicPr>
        <p:blipFill rotWithShape="1">
          <a:blip r:embed="rId5"/>
          <a:srcRect t="13594" b="13010"/>
          <a:stretch/>
        </p:blipFill>
        <p:spPr>
          <a:xfrm>
            <a:off x="9372600" y="3977671"/>
            <a:ext cx="7162800" cy="39030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0"/>
                </p:tgtEl>
              </p:cMediaNode>
            </p:vide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57870D6-DD67-9E97-44B8-E2AAA5E6E1EE}"/>
              </a:ext>
            </a:extLst>
          </p:cNvPr>
          <p:cNvSpPr txBox="1"/>
          <p:nvPr/>
        </p:nvSpPr>
        <p:spPr>
          <a:xfrm>
            <a:off x="1251789" y="433119"/>
            <a:ext cx="14559578" cy="1800494"/>
          </a:xfrm>
          <a:prstGeom prst="rect">
            <a:avLst/>
          </a:prstGeom>
        </p:spPr>
        <p:txBody>
          <a:bodyPr vert="horz" lIns="91440" tIns="45720" rIns="91440" bIns="45720" rtlCol="0" anchor="t">
            <a:noAutofit/>
          </a:bodyPr>
          <a:lstStyle/>
          <a:p>
            <a:pPr>
              <a:lnSpc>
                <a:spcPct val="90000"/>
              </a:lnSpc>
              <a:spcBef>
                <a:spcPct val="0"/>
              </a:spcBef>
              <a:spcAft>
                <a:spcPts val="600"/>
              </a:spcAft>
            </a:pPr>
            <a:r>
              <a:rPr lang="en-US" sz="6600" kern="1200" dirty="0">
                <a:solidFill>
                  <a:schemeClr val="tx1"/>
                </a:solidFill>
                <a:latin typeface="+mj-lt"/>
                <a:ea typeface="+mj-ea"/>
                <a:cs typeface="+mj-cs"/>
              </a:rPr>
              <a:t>Future of Solu-</a:t>
            </a:r>
            <a:r>
              <a:rPr lang="en-US" sz="6600" kern="1200" dirty="0" err="1">
                <a:solidFill>
                  <a:schemeClr val="tx1"/>
                </a:solidFill>
                <a:latin typeface="+mj-lt"/>
                <a:ea typeface="+mj-ea"/>
                <a:cs typeface="+mj-cs"/>
              </a:rPr>
              <a:t>Cortef</a:t>
            </a:r>
            <a:r>
              <a:rPr lang="en-US" sz="6600" kern="1200" dirty="0">
                <a:solidFill>
                  <a:schemeClr val="tx1"/>
                </a:solidFill>
                <a:latin typeface="+mj-lt"/>
                <a:ea typeface="+mj-ea"/>
                <a:cs typeface="+mj-cs"/>
              </a:rPr>
              <a:t> </a:t>
            </a:r>
          </a:p>
          <a:p>
            <a:pPr>
              <a:lnSpc>
                <a:spcPct val="90000"/>
              </a:lnSpc>
              <a:spcBef>
                <a:spcPct val="0"/>
              </a:spcBef>
              <a:spcAft>
                <a:spcPts val="600"/>
              </a:spcAft>
            </a:pPr>
            <a:r>
              <a:rPr lang="en-US" sz="6600" kern="1200" dirty="0">
                <a:solidFill>
                  <a:schemeClr val="tx1"/>
                </a:solidFill>
                <a:latin typeface="+mj-lt"/>
                <a:ea typeface="+mj-ea"/>
                <a:cs typeface="+mj-cs"/>
              </a:rPr>
              <a:t>Emergency Administration</a:t>
            </a:r>
          </a:p>
        </p:txBody>
      </p:sp>
      <p:grpSp>
        <p:nvGrpSpPr>
          <p:cNvPr id="1035" name="Group 1034">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491261" y="831230"/>
            <a:ext cx="861263" cy="1613803"/>
            <a:chOff x="10994200" y="554152"/>
            <a:chExt cx="574177" cy="1075866"/>
          </a:xfrm>
        </p:grpSpPr>
        <p:sp>
          <p:nvSpPr>
            <p:cNvPr id="103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03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03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040" name="Straight Connector 103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5433" y="5415591"/>
            <a:ext cx="0" cy="4858092"/>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8B71125-D78B-ADA2-A75C-4117D0AEC37C}"/>
              </a:ext>
            </a:extLst>
          </p:cNvPr>
          <p:cNvSpPr txBox="1"/>
          <p:nvPr/>
        </p:nvSpPr>
        <p:spPr>
          <a:xfrm>
            <a:off x="1676400" y="3232530"/>
            <a:ext cx="9211139" cy="784830"/>
          </a:xfrm>
          <a:prstGeom prst="rect">
            <a:avLst/>
          </a:prstGeom>
          <a:noFill/>
        </p:spPr>
        <p:txBody>
          <a:bodyPr wrap="square" rtlCol="0">
            <a:spAutoFit/>
          </a:bodyPr>
          <a:lstStyle/>
          <a:p>
            <a:pPr defTabSz="841248">
              <a:spcAft>
                <a:spcPts val="600"/>
              </a:spcAft>
            </a:pPr>
            <a:r>
              <a:rPr lang="en-US" sz="2000" kern="1200" dirty="0" err="1">
                <a:solidFill>
                  <a:srgbClr val="3D3D3D"/>
                </a:solidFill>
                <a:latin typeface="lato" panose="020F0502020204030203" pitchFamily="34" charset="0"/>
                <a:ea typeface="+mn-ea"/>
                <a:cs typeface="+mn-cs"/>
              </a:rPr>
              <a:t>CrossJet’s</a:t>
            </a:r>
            <a:r>
              <a:rPr lang="en-US" sz="2000" kern="1200" dirty="0">
                <a:solidFill>
                  <a:srgbClr val="3D3D3D"/>
                </a:solidFill>
                <a:latin typeface="lato" panose="020F0502020204030203" pitchFamily="34" charset="0"/>
                <a:ea typeface="+mn-ea"/>
                <a:cs typeface="+mn-cs"/>
              </a:rPr>
              <a:t> </a:t>
            </a:r>
            <a:r>
              <a:rPr lang="en-US" sz="2000" kern="1200" dirty="0" err="1">
                <a:solidFill>
                  <a:srgbClr val="3D3D3D"/>
                </a:solidFill>
                <a:latin typeface="lato" panose="020F0502020204030203" pitchFamily="34" charset="0"/>
                <a:ea typeface="+mn-ea"/>
                <a:cs typeface="+mn-cs"/>
              </a:rPr>
              <a:t>Zeneo</a:t>
            </a:r>
            <a:r>
              <a:rPr lang="en-US" sz="2000" kern="1200" baseline="30000" dirty="0">
                <a:solidFill>
                  <a:srgbClr val="3D3D3D"/>
                </a:solidFill>
                <a:latin typeface="lato" panose="020F0502020204030203" pitchFamily="34" charset="0"/>
                <a:ea typeface="+mn-ea"/>
                <a:cs typeface="+mn-cs"/>
              </a:rPr>
              <a:t>®</a:t>
            </a:r>
          </a:p>
          <a:p>
            <a:pPr marL="262890" indent="-262890" defTabSz="841248">
              <a:spcAft>
                <a:spcPts val="600"/>
              </a:spcAft>
              <a:buFont typeface="Arial" panose="020B0604020202020204" pitchFamily="34" charset="0"/>
              <a:buChar char="•"/>
            </a:pPr>
            <a:r>
              <a:rPr lang="en-US" sz="2000" kern="1200" dirty="0">
                <a:solidFill>
                  <a:srgbClr val="3D3D3D"/>
                </a:solidFill>
                <a:latin typeface="lato" panose="020F0502020204030203" pitchFamily="34" charset="0"/>
                <a:ea typeface="+mn-ea"/>
                <a:cs typeface="+mn-cs"/>
              </a:rPr>
              <a:t>Prefilled, automatic, disposable needle-free jet injector</a:t>
            </a:r>
            <a:endParaRPr lang="en-US" sz="2000" dirty="0"/>
          </a:p>
        </p:txBody>
      </p:sp>
      <p:pic>
        <p:nvPicPr>
          <p:cNvPr id="1028" name="Picture 4" descr="Medical Countermeasures | BARDA and Crossject partner under Project  BioShield to provide novel needle-free ZENEO Midazolam autoinjectors for  national preparedness">
            <a:extLst>
              <a:ext uri="{FF2B5EF4-FFF2-40B4-BE49-F238E27FC236}">
                <a16:creationId xmlns:a16="http://schemas.microsoft.com/office/drawing/2014/main" id="{883545D2-09F1-A636-9F2B-7ED8A5574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093" y="4152900"/>
            <a:ext cx="6386690" cy="42577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F4642D-50D6-B58F-D195-15422DD0F58D}"/>
              </a:ext>
            </a:extLst>
          </p:cNvPr>
          <p:cNvSpPr txBox="1"/>
          <p:nvPr/>
        </p:nvSpPr>
        <p:spPr>
          <a:xfrm>
            <a:off x="9007865" y="3236907"/>
            <a:ext cx="6376943" cy="400110"/>
          </a:xfrm>
          <a:prstGeom prst="rect">
            <a:avLst/>
          </a:prstGeom>
          <a:noFill/>
        </p:spPr>
        <p:txBody>
          <a:bodyPr wrap="square" rtlCol="0">
            <a:spAutoFit/>
          </a:bodyPr>
          <a:lstStyle/>
          <a:p>
            <a:pPr defTabSz="841248">
              <a:spcAft>
                <a:spcPts val="600"/>
              </a:spcAft>
            </a:pPr>
            <a:r>
              <a:rPr lang="en-US" sz="2000" kern="1200" dirty="0" err="1">
                <a:solidFill>
                  <a:schemeClr val="tx1"/>
                </a:solidFill>
                <a:latin typeface="+mn-lt"/>
                <a:ea typeface="+mn-ea"/>
                <a:cs typeface="+mn-cs"/>
              </a:rPr>
              <a:t>SOLUtion</a:t>
            </a:r>
            <a:r>
              <a:rPr lang="en-US" sz="2000" kern="1200" dirty="0">
                <a:solidFill>
                  <a:schemeClr val="tx1"/>
                </a:solidFill>
                <a:latin typeface="+mn-lt"/>
                <a:ea typeface="+mn-ea"/>
                <a:cs typeface="+mn-cs"/>
              </a:rPr>
              <a:t> Pre-filled Syringe</a:t>
            </a:r>
            <a:endParaRPr lang="en-US" sz="2000" dirty="0"/>
          </a:p>
        </p:txBody>
      </p:sp>
      <p:pic>
        <p:nvPicPr>
          <p:cNvPr id="7" name="Picture 6">
            <a:extLst>
              <a:ext uri="{FF2B5EF4-FFF2-40B4-BE49-F238E27FC236}">
                <a16:creationId xmlns:a16="http://schemas.microsoft.com/office/drawing/2014/main" id="{68AF9FB4-BE4A-0871-5512-652C26FDCAA4}"/>
              </a:ext>
            </a:extLst>
          </p:cNvPr>
          <p:cNvPicPr>
            <a:picLocks noChangeAspect="1"/>
          </p:cNvPicPr>
          <p:nvPr/>
        </p:nvPicPr>
        <p:blipFill>
          <a:blip r:embed="rId3"/>
          <a:stretch>
            <a:fillRect/>
          </a:stretch>
        </p:blipFill>
        <p:spPr>
          <a:xfrm>
            <a:off x="9088063" y="3831337"/>
            <a:ext cx="6723298" cy="2072796"/>
          </a:xfrm>
          <a:prstGeom prst="rect">
            <a:avLst/>
          </a:prstGeom>
        </p:spPr>
      </p:pic>
      <p:sp>
        <p:nvSpPr>
          <p:cNvPr id="8" name="TextBox 7">
            <a:extLst>
              <a:ext uri="{FF2B5EF4-FFF2-40B4-BE49-F238E27FC236}">
                <a16:creationId xmlns:a16="http://schemas.microsoft.com/office/drawing/2014/main" id="{C9B1E38A-6218-25D0-C9B4-5D56E4F941CD}"/>
              </a:ext>
            </a:extLst>
          </p:cNvPr>
          <p:cNvSpPr txBox="1"/>
          <p:nvPr/>
        </p:nvSpPr>
        <p:spPr>
          <a:xfrm>
            <a:off x="8990144" y="6281797"/>
            <a:ext cx="5238377" cy="754053"/>
          </a:xfrm>
          <a:prstGeom prst="rect">
            <a:avLst/>
          </a:prstGeom>
          <a:noFill/>
        </p:spPr>
        <p:txBody>
          <a:bodyPr wrap="square" rtlCol="0">
            <a:spAutoFit/>
          </a:bodyPr>
          <a:lstStyle/>
          <a:p>
            <a:pPr defTabSz="841248">
              <a:spcAft>
                <a:spcPts val="600"/>
              </a:spcAft>
            </a:pPr>
            <a:r>
              <a:rPr lang="en-US" sz="2000" kern="1200" dirty="0" err="1">
                <a:solidFill>
                  <a:schemeClr val="tx1"/>
                </a:solidFill>
                <a:latin typeface="+mn-lt"/>
                <a:ea typeface="+mn-ea"/>
                <a:cs typeface="+mn-cs"/>
              </a:rPr>
              <a:t>SOLUtion</a:t>
            </a:r>
            <a:r>
              <a:rPr lang="en-US" sz="2000" kern="1200" dirty="0">
                <a:solidFill>
                  <a:schemeClr val="tx1"/>
                </a:solidFill>
                <a:latin typeface="+mn-lt"/>
                <a:ea typeface="+mn-ea"/>
                <a:cs typeface="+mn-cs"/>
              </a:rPr>
              <a:t> Medical </a:t>
            </a:r>
            <a:r>
              <a:rPr lang="en-US" sz="2000" kern="1200" dirty="0" err="1">
                <a:solidFill>
                  <a:schemeClr val="tx1"/>
                </a:solidFill>
                <a:latin typeface="+mn-lt"/>
                <a:ea typeface="+mn-ea"/>
                <a:cs typeface="+mn-cs"/>
              </a:rPr>
              <a:t>TwistJect</a:t>
            </a:r>
            <a:r>
              <a:rPr lang="en-US" sz="2000" kern="1200" baseline="30000" dirty="0" err="1">
                <a:solidFill>
                  <a:schemeClr val="tx1"/>
                </a:solidFill>
                <a:latin typeface="+mn-lt"/>
                <a:ea typeface="+mn-ea"/>
                <a:cs typeface="+mn-cs"/>
              </a:rPr>
              <a:t>TM</a:t>
            </a:r>
            <a:endParaRPr lang="en-US" sz="2000" kern="1200" baseline="30000" dirty="0">
              <a:solidFill>
                <a:schemeClr val="tx1"/>
              </a:solidFill>
              <a:latin typeface="+mn-lt"/>
              <a:ea typeface="+mn-ea"/>
              <a:cs typeface="+mn-cs"/>
            </a:endParaRPr>
          </a:p>
          <a:p>
            <a:pPr>
              <a:spcAft>
                <a:spcPts val="600"/>
              </a:spcAft>
            </a:pPr>
            <a:endParaRPr lang="en-US" dirty="0"/>
          </a:p>
        </p:txBody>
      </p:sp>
      <p:pic>
        <p:nvPicPr>
          <p:cNvPr id="10" name="Picture 9">
            <a:extLst>
              <a:ext uri="{FF2B5EF4-FFF2-40B4-BE49-F238E27FC236}">
                <a16:creationId xmlns:a16="http://schemas.microsoft.com/office/drawing/2014/main" id="{DBBC5589-0140-798A-845D-D5FB0711DA6B}"/>
              </a:ext>
            </a:extLst>
          </p:cNvPr>
          <p:cNvPicPr>
            <a:picLocks noChangeAspect="1"/>
          </p:cNvPicPr>
          <p:nvPr/>
        </p:nvPicPr>
        <p:blipFill>
          <a:blip r:embed="rId4"/>
          <a:stretch>
            <a:fillRect/>
          </a:stretch>
        </p:blipFill>
        <p:spPr>
          <a:xfrm>
            <a:off x="9088068" y="6896100"/>
            <a:ext cx="6723293" cy="2170235"/>
          </a:xfrm>
          <a:prstGeom prst="rect">
            <a:avLst/>
          </a:prstGeom>
        </p:spPr>
      </p:pic>
    </p:spTree>
    <p:extLst>
      <p:ext uri="{BB962C8B-B14F-4D97-AF65-F5344CB8AC3E}">
        <p14:creationId xmlns:p14="http://schemas.microsoft.com/office/powerpoint/2010/main" val="2641616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78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2FD65-7AAC-7698-D9BF-B1AF10BD8D71}"/>
              </a:ext>
            </a:extLst>
          </p:cNvPr>
          <p:cNvSpPr>
            <a:spLocks noGrp="1"/>
          </p:cNvSpPr>
          <p:nvPr>
            <p:ph type="title"/>
          </p:nvPr>
        </p:nvSpPr>
        <p:spPr>
          <a:xfrm>
            <a:off x="9885993" y="6401748"/>
            <a:ext cx="7208994" cy="1945672"/>
          </a:xfrm>
        </p:spPr>
        <p:txBody>
          <a:bodyPr vert="horz" lIns="91440" tIns="45720" rIns="91440" bIns="45720" rtlCol="0" anchor="t">
            <a:normAutofit/>
          </a:bodyPr>
          <a:lstStyle/>
          <a:p>
            <a:pPr algn="l">
              <a:lnSpc>
                <a:spcPct val="90000"/>
              </a:lnSpc>
            </a:pPr>
            <a:r>
              <a:rPr lang="en-US" sz="6000" kern="1200" dirty="0">
                <a:solidFill>
                  <a:schemeClr val="tx2"/>
                </a:solidFill>
                <a:latin typeface="+mj-lt"/>
                <a:ea typeface="+mj-ea"/>
                <a:cs typeface="+mj-cs"/>
              </a:rPr>
              <a:t>Questions</a:t>
            </a:r>
          </a:p>
        </p:txBody>
      </p:sp>
      <p:pic>
        <p:nvPicPr>
          <p:cNvPr id="6" name="Graphic 5" descr="Questions">
            <a:extLst>
              <a:ext uri="{FF2B5EF4-FFF2-40B4-BE49-F238E27FC236}">
                <a16:creationId xmlns:a16="http://schemas.microsoft.com/office/drawing/2014/main" id="{3F05380F-D2D3-42EA-3F1D-ACFD7C77A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705" y="2722979"/>
            <a:ext cx="6212640" cy="621264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79" y="-8965"/>
            <a:ext cx="9358011" cy="1029596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3616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3424" cy="10287000"/>
            <a:chOff x="0" y="0"/>
            <a:chExt cx="24377898" cy="13716000"/>
          </a:xfrm>
        </p:grpSpPr>
        <p:sp>
          <p:nvSpPr>
            <p:cNvPr id="3" name="Freeform 3"/>
            <p:cNvSpPr/>
            <p:nvPr/>
          </p:nvSpPr>
          <p:spPr>
            <a:xfrm>
              <a:off x="0" y="0"/>
              <a:ext cx="24377904" cy="13716000"/>
            </a:xfrm>
            <a:custGeom>
              <a:avLst/>
              <a:gdLst/>
              <a:ahLst/>
              <a:cxnLst/>
              <a:rect l="l" t="t" r="r" b="b"/>
              <a:pathLst>
                <a:path w="24377904" h="13716000">
                  <a:moveTo>
                    <a:pt x="0" y="0"/>
                  </a:moveTo>
                  <a:lnTo>
                    <a:pt x="24377904" y="0"/>
                  </a:lnTo>
                  <a:lnTo>
                    <a:pt x="24377904" y="13716000"/>
                  </a:lnTo>
                  <a:lnTo>
                    <a:pt x="0" y="13716000"/>
                  </a:lnTo>
                  <a:close/>
                </a:path>
              </a:pathLst>
            </a:custGeom>
            <a:solidFill>
              <a:srgbClr val="E8E8E8"/>
            </a:solidFill>
          </p:spPr>
          <p:txBody>
            <a:bodyPr/>
            <a:lstStyle/>
            <a:p>
              <a:endParaRPr lang="en-US"/>
            </a:p>
          </p:txBody>
        </p:sp>
      </p:grpSp>
      <p:sp>
        <p:nvSpPr>
          <p:cNvPr id="4" name="Freeform 4"/>
          <p:cNvSpPr/>
          <p:nvPr/>
        </p:nvSpPr>
        <p:spPr>
          <a:xfrm>
            <a:off x="-1524000" y="190500"/>
            <a:ext cx="7060579" cy="10287000"/>
          </a:xfrm>
          <a:custGeom>
            <a:avLst/>
            <a:gdLst/>
            <a:ahLst/>
            <a:cxnLst/>
            <a:rect l="l" t="t" r="r" b="b"/>
            <a:pathLst>
              <a:path w="7060579" h="10287000">
                <a:moveTo>
                  <a:pt x="0" y="0"/>
                </a:moveTo>
                <a:lnTo>
                  <a:pt x="7060579" y="0"/>
                </a:lnTo>
                <a:lnTo>
                  <a:pt x="706057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351286" y="4655248"/>
            <a:ext cx="5089986" cy="1033653"/>
          </a:xfrm>
          <a:prstGeom prst="rect">
            <a:avLst/>
          </a:prstGeom>
        </p:spPr>
        <p:txBody>
          <a:bodyPr lIns="0" tIns="0" rIns="0" bIns="0" rtlCol="0" anchor="t">
            <a:spAutoFit/>
          </a:bodyPr>
          <a:lstStyle/>
          <a:p>
            <a:pPr algn="l">
              <a:lnSpc>
                <a:spcPts val="7776"/>
              </a:lnSpc>
            </a:pPr>
            <a:r>
              <a:rPr lang="en-US" sz="7200" dirty="0">
                <a:solidFill>
                  <a:srgbClr val="FFFFFF"/>
                </a:solidFill>
                <a:latin typeface="Arimo"/>
              </a:rPr>
              <a:t>References</a:t>
            </a:r>
          </a:p>
        </p:txBody>
      </p:sp>
      <p:sp>
        <p:nvSpPr>
          <p:cNvPr id="11" name="TextBox 10">
            <a:extLst>
              <a:ext uri="{FF2B5EF4-FFF2-40B4-BE49-F238E27FC236}">
                <a16:creationId xmlns:a16="http://schemas.microsoft.com/office/drawing/2014/main" id="{193FA5CF-AE70-9F92-A7C9-EE9FB0A4D235}"/>
              </a:ext>
            </a:extLst>
          </p:cNvPr>
          <p:cNvSpPr txBox="1"/>
          <p:nvPr/>
        </p:nvSpPr>
        <p:spPr>
          <a:xfrm>
            <a:off x="6324600" y="1790700"/>
            <a:ext cx="10164536" cy="7583166"/>
          </a:xfrm>
          <a:prstGeom prst="rect">
            <a:avLst/>
          </a:prstGeom>
          <a:noFill/>
        </p:spPr>
        <p:txBody>
          <a:bodyPr wrap="square">
            <a:spAutoFit/>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Cares Foundation, Emergency instructions brochure.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hlinkClick r:id="rId4"/>
              </a:rPr>
              <a:t>https://caresfoundation.org/wp-content/uploads/2022/08/EMERG-INSTRUCTIONS-BROCHURE-8.5.22.pdf</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l">
              <a:spcAft>
                <a:spcPts val="0"/>
              </a:spcAft>
            </a:pPr>
            <a:r>
              <a:rPr lang="en-US" sz="1800" dirty="0">
                <a:effectLst/>
                <a:latin typeface="Calibri"/>
                <a:cs typeface="Calibri"/>
              </a:rPr>
              <a:t>Fleming, L. (2020). </a:t>
            </a:r>
            <a:r>
              <a:rPr lang="en-US" sz="1800" i="1" dirty="0">
                <a:effectLst/>
                <a:latin typeface="Calibri"/>
                <a:cs typeface="Calibri"/>
              </a:rPr>
              <a:t>Preventing Adrenal Crisis Events (PACE) [Mobile health application]</a:t>
            </a:r>
            <a:r>
              <a:rPr lang="en-US" sz="1800" dirty="0">
                <a:effectLst/>
                <a:latin typeface="Calibri"/>
                <a:cs typeface="Calibri"/>
              </a:rPr>
              <a:t>. Retrieved September 28, 2022 from </a:t>
            </a:r>
            <a:r>
              <a:rPr lang="en-US" sz="1800" dirty="0">
                <a:effectLst/>
                <a:latin typeface="Calibri"/>
                <a:cs typeface="Calibri"/>
                <a:hlinkClick r:id="rId5"/>
              </a:rPr>
              <a:t>https://apps.apple.com/ae/app/pace-by-chaicore/id1490431010?platform=ipad</a:t>
            </a:r>
            <a:r>
              <a:rPr lang="en-US" sz="1800" dirty="0">
                <a:effectLst/>
                <a:latin typeface="Calibri"/>
                <a:cs typeface="Calibri"/>
              </a:rPr>
              <a:t> </a:t>
            </a:r>
            <a:endParaRPr lang="en-US" sz="1800" dirty="0">
              <a:effectLst/>
              <a:latin typeface="Calibri"/>
            </a:endParaRPr>
          </a:p>
          <a:p>
            <a:pPr marL="342900" lvl="0" indent="-342900" algn="l">
              <a:spcAft>
                <a:spcPts val="0"/>
              </a:spcAft>
            </a:pPr>
            <a:r>
              <a:rPr lang="en-US" sz="1800" dirty="0">
                <a:effectLst/>
                <a:latin typeface="Calibri"/>
                <a:cs typeface="Calibri"/>
              </a:rPr>
              <a:t>Fleming, L. K., Rapp, C. G., &amp; Sloane, R. (2011). Caregiver knowledge and self-confidence of stress dosing of hydrocortisone in children with congenital adrenal hyperplasia. </a:t>
            </a:r>
            <a:r>
              <a:rPr lang="en-US" sz="1800" i="1" dirty="0">
                <a:effectLst/>
                <a:latin typeface="Calibri"/>
                <a:cs typeface="Calibri"/>
              </a:rPr>
              <a:t>Journal of Pediatric Nursing</a:t>
            </a:r>
            <a:r>
              <a:rPr lang="en-US" sz="1800" dirty="0">
                <a:effectLst/>
                <a:latin typeface="Calibri"/>
                <a:cs typeface="Calibri"/>
              </a:rPr>
              <a:t>,</a:t>
            </a:r>
            <a:r>
              <a:rPr lang="en-US" sz="1800" i="1" dirty="0">
                <a:effectLst/>
                <a:latin typeface="Calibri"/>
                <a:cs typeface="Calibri"/>
              </a:rPr>
              <a:t> 26</a:t>
            </a:r>
            <a:r>
              <a:rPr lang="en-US" sz="1800" dirty="0">
                <a:effectLst/>
                <a:latin typeface="Calibri"/>
                <a:cs typeface="Calibri"/>
              </a:rPr>
              <a:t>(6), e55-60. </a:t>
            </a:r>
            <a:r>
              <a:rPr lang="en-US" sz="1800" dirty="0">
                <a:effectLst/>
                <a:latin typeface="Calibri"/>
                <a:cs typeface="Calibri"/>
                <a:hlinkClick r:id="rId6"/>
              </a:rPr>
              <a:t>https://doi.org/10.1016/j.pedn.2011.03.009</a:t>
            </a:r>
            <a:r>
              <a:rPr lang="en-US" sz="1800" dirty="0">
                <a:effectLst/>
                <a:latin typeface="Calibri"/>
                <a:cs typeface="Calibri"/>
              </a:rPr>
              <a:t> </a:t>
            </a:r>
            <a:endParaRPr lang="en-US" sz="1800" dirty="0">
              <a:effectLst/>
              <a:latin typeface="Calibri"/>
            </a:endParaRPr>
          </a:p>
          <a:p>
            <a:pPr marL="342900" lvl="0" indent="-342900" algn="l">
              <a:spcAft>
                <a:spcPts val="0"/>
              </a:spcAft>
              <a:tabLst>
                <a:tab pos="0" algn="l"/>
                <a:tab pos="114300" algn="l"/>
              </a:tabLst>
            </a:pPr>
            <a:r>
              <a:rPr lang="en-US" sz="1800" dirty="0" err="1">
                <a:effectLst/>
                <a:latin typeface="Calibri"/>
                <a:cs typeface="Calibri"/>
              </a:rPr>
              <a:t>Kappy</a:t>
            </a:r>
            <a:r>
              <a:rPr lang="en-US" sz="1800" dirty="0">
                <a:effectLst/>
                <a:latin typeface="Calibri"/>
                <a:cs typeface="Calibri"/>
              </a:rPr>
              <a:t>, M.S., Allen, D.B., and Geffner, M.E. (2010). </a:t>
            </a:r>
            <a:r>
              <a:rPr lang="en-US" sz="1800" i="1" dirty="0">
                <a:effectLst/>
                <a:latin typeface="Calibri"/>
                <a:cs typeface="Calibri"/>
              </a:rPr>
              <a:t>Pediatric practice: Endocrinology</a:t>
            </a:r>
            <a:r>
              <a:rPr lang="en-US" sz="1800" dirty="0">
                <a:effectLst/>
                <a:latin typeface="Calibri"/>
                <a:cs typeface="Calibri"/>
              </a:rPr>
              <a:t>. New York: McGraw Hill Medical.</a:t>
            </a:r>
          </a:p>
          <a:p>
            <a:pPr marL="342900" lvl="0" indent="-342900" algn="l">
              <a:spcAft>
                <a:spcPts val="0"/>
              </a:spcAft>
              <a:tabLst>
                <a:tab pos="0" algn="l"/>
                <a:tab pos="114300" algn="l"/>
              </a:tabLst>
            </a:pPr>
            <a:r>
              <a:rPr lang="en-US" sz="1800" dirty="0" err="1">
                <a:effectLst/>
                <a:latin typeface="Calibri"/>
                <a:cs typeface="Calibri"/>
              </a:rPr>
              <a:t>Babler</a:t>
            </a:r>
            <a:r>
              <a:rPr lang="en-US" sz="1800" dirty="0">
                <a:effectLst/>
                <a:latin typeface="Calibri"/>
                <a:cs typeface="Calibri"/>
              </a:rPr>
              <a:t>, E.K., Betts, K.J., Courtney, J.A., Flores, B.M., Flynn, C., et. al. (2013). </a:t>
            </a:r>
            <a:r>
              <a:rPr lang="en-US" sz="1800" i="1" dirty="0">
                <a:effectLst/>
                <a:latin typeface="Calibri"/>
                <a:cs typeface="Calibri"/>
              </a:rPr>
              <a:t>Clinical handbook of pediatric endocrinology </a:t>
            </a:r>
            <a:r>
              <a:rPr lang="en-US" sz="1800" dirty="0">
                <a:effectLst/>
                <a:latin typeface="Calibri"/>
                <a:cs typeface="Calibri"/>
              </a:rPr>
              <a:t>(2</a:t>
            </a:r>
            <a:r>
              <a:rPr lang="en-US" sz="1800" baseline="30000" dirty="0">
                <a:effectLst/>
                <a:latin typeface="Calibri"/>
                <a:cs typeface="Calibri"/>
              </a:rPr>
              <a:t>nd</a:t>
            </a:r>
            <a:r>
              <a:rPr lang="en-US" sz="1800" dirty="0">
                <a:effectLst/>
                <a:latin typeface="Calibri"/>
                <a:cs typeface="Calibri"/>
              </a:rPr>
              <a:t> Ed.). Quality Medical Publishing, Inc.</a:t>
            </a:r>
          </a:p>
          <a:p>
            <a:pPr marL="342900" lvl="0" indent="-342900" algn="l">
              <a:spcAft>
                <a:spcPts val="0"/>
              </a:spcAft>
            </a:pPr>
            <a:r>
              <a:rPr lang="en-US" sz="1800" dirty="0">
                <a:effectLst/>
                <a:latin typeface="Calibri"/>
                <a:cs typeface="Calibri"/>
              </a:rPr>
              <a:t>Martin-Grace, J., Dineen, R., Sherlock, M., &amp; Thompson, C. J. (2020). Adrenal insufficiency: Physiology, clinical presentation and diagnostic challenges. </a:t>
            </a:r>
            <a:r>
              <a:rPr lang="en-US" sz="1800" i="1" dirty="0" err="1">
                <a:effectLst/>
                <a:latin typeface="Calibri"/>
                <a:cs typeface="Calibri"/>
              </a:rPr>
              <a:t>Clinica</a:t>
            </a:r>
            <a:r>
              <a:rPr lang="en-US" sz="1800" i="1" dirty="0">
                <a:effectLst/>
                <a:latin typeface="Calibri"/>
                <a:cs typeface="Calibri"/>
              </a:rPr>
              <a:t> </a:t>
            </a:r>
            <a:r>
              <a:rPr lang="en-US" sz="1800" i="1" dirty="0" err="1">
                <a:effectLst/>
                <a:latin typeface="Calibri"/>
                <a:cs typeface="Calibri"/>
              </a:rPr>
              <a:t>Chimica</a:t>
            </a:r>
            <a:r>
              <a:rPr lang="en-US" sz="1800" i="1" dirty="0">
                <a:effectLst/>
                <a:latin typeface="Calibri"/>
                <a:cs typeface="Calibri"/>
              </a:rPr>
              <a:t> Acta</a:t>
            </a:r>
            <a:r>
              <a:rPr lang="en-US" sz="1800" dirty="0">
                <a:effectLst/>
                <a:latin typeface="Calibri"/>
                <a:cs typeface="Calibri"/>
              </a:rPr>
              <a:t>,</a:t>
            </a:r>
            <a:r>
              <a:rPr lang="en-US" sz="1800" i="1" dirty="0">
                <a:effectLst/>
                <a:latin typeface="Calibri"/>
                <a:cs typeface="Calibri"/>
              </a:rPr>
              <a:t> 505</a:t>
            </a:r>
            <a:r>
              <a:rPr lang="en-US" sz="1800" dirty="0">
                <a:effectLst/>
                <a:latin typeface="Calibri"/>
                <a:cs typeface="Calibri"/>
              </a:rPr>
              <a:t>, 78-91. </a:t>
            </a:r>
            <a:r>
              <a:rPr lang="en-US" sz="1800" dirty="0">
                <a:effectLst/>
                <a:latin typeface="Calibri"/>
                <a:cs typeface="Calibri"/>
                <a:hlinkClick r:id="rId7"/>
              </a:rPr>
              <a:t>https://doi.org/10.1016/j.cca.2020.01.029</a:t>
            </a:r>
            <a:r>
              <a:rPr lang="en-US" sz="1800" dirty="0">
                <a:effectLst/>
                <a:latin typeface="Calibri"/>
                <a:cs typeface="Calibri"/>
              </a:rPr>
              <a:t> </a:t>
            </a:r>
            <a:endParaRPr lang="en-US" sz="1800" dirty="0">
              <a:effectLst/>
              <a:latin typeface="Calibri"/>
            </a:endParaRPr>
          </a:p>
          <a:p>
            <a:pPr marL="342900" lvl="0" indent="-342900" algn="l">
              <a:spcAft>
                <a:spcPts val="0"/>
              </a:spcAft>
            </a:pPr>
            <a:r>
              <a:rPr lang="en-US" sz="1800" dirty="0">
                <a:effectLst/>
                <a:latin typeface="Calibri"/>
                <a:cs typeface="Calibri"/>
              </a:rPr>
              <a:t>Miller, B. S., Spencer, S. P., Geffner, M. E., </a:t>
            </a:r>
            <a:r>
              <a:rPr lang="en-US" sz="1800" dirty="0" err="1">
                <a:effectLst/>
                <a:latin typeface="Calibri"/>
                <a:cs typeface="Calibri"/>
              </a:rPr>
              <a:t>Gourgari</a:t>
            </a:r>
            <a:r>
              <a:rPr lang="en-US" sz="1800" dirty="0">
                <a:effectLst/>
                <a:latin typeface="Calibri"/>
                <a:cs typeface="Calibri"/>
              </a:rPr>
              <a:t>, E., Lahoti, A., Kamboj, M. K., Stanley, T. L., </a:t>
            </a:r>
            <a:r>
              <a:rPr lang="en-US" sz="1800" dirty="0" err="1">
                <a:effectLst/>
                <a:latin typeface="Calibri"/>
                <a:cs typeface="Calibri"/>
              </a:rPr>
              <a:t>Uli</a:t>
            </a:r>
            <a:r>
              <a:rPr lang="en-US" sz="1800" dirty="0">
                <a:effectLst/>
                <a:latin typeface="Calibri"/>
                <a:cs typeface="Calibri"/>
              </a:rPr>
              <a:t>, N. K., Wicklow, B. A., &amp; </a:t>
            </a:r>
            <a:r>
              <a:rPr lang="en-US" sz="1800" dirty="0" err="1">
                <a:effectLst/>
                <a:latin typeface="Calibri"/>
                <a:cs typeface="Calibri"/>
              </a:rPr>
              <a:t>Sarafoglou</a:t>
            </a:r>
            <a:r>
              <a:rPr lang="en-US" sz="1800" dirty="0">
                <a:effectLst/>
                <a:latin typeface="Calibri"/>
                <a:cs typeface="Calibri"/>
              </a:rPr>
              <a:t>, K. (2020). Emergency management of adrenal insufficiency in children: Advocating for treatment options in outpatient and field settings. </a:t>
            </a:r>
            <a:r>
              <a:rPr lang="en-US" sz="1800" i="1" dirty="0">
                <a:effectLst/>
                <a:latin typeface="Calibri"/>
                <a:cs typeface="Calibri"/>
              </a:rPr>
              <a:t>Journal of Investigative Medicine</a:t>
            </a:r>
            <a:r>
              <a:rPr lang="en-US" sz="1800" dirty="0">
                <a:effectLst/>
                <a:latin typeface="Calibri"/>
                <a:cs typeface="Calibri"/>
              </a:rPr>
              <a:t>,</a:t>
            </a:r>
            <a:r>
              <a:rPr lang="en-US" sz="1800" i="1" dirty="0">
                <a:effectLst/>
                <a:latin typeface="Calibri"/>
                <a:cs typeface="Calibri"/>
              </a:rPr>
              <a:t> 68</a:t>
            </a:r>
            <a:r>
              <a:rPr lang="en-US" sz="1800" dirty="0">
                <a:effectLst/>
                <a:latin typeface="Calibri"/>
                <a:cs typeface="Calibri"/>
              </a:rPr>
              <a:t>(1), 16-25. </a:t>
            </a:r>
            <a:r>
              <a:rPr lang="en-US" sz="1800" dirty="0">
                <a:effectLst/>
                <a:latin typeface="Calibri"/>
                <a:cs typeface="Calibri"/>
                <a:hlinkClick r:id="rId8"/>
              </a:rPr>
              <a:t>https://doi.org/10.1136/jim-2019-000999</a:t>
            </a:r>
            <a:r>
              <a:rPr lang="en-US" sz="1800" dirty="0">
                <a:effectLst/>
                <a:latin typeface="Calibri"/>
                <a:cs typeface="Calibri"/>
              </a:rPr>
              <a:t>  </a:t>
            </a:r>
            <a:endParaRPr lang="en-US" sz="1800" dirty="0">
              <a:effectLst/>
              <a:latin typeface="Calibri"/>
            </a:endParaRPr>
          </a:p>
          <a:p>
            <a:pPr marL="342900" indent="-342900"/>
            <a:r>
              <a:rPr lang="en-US" kern="100" dirty="0">
                <a:latin typeface="Calibri" panose="020F0502020204030204" pitchFamily="34" charset="0"/>
                <a:ea typeface="Calibri" panose="020F0502020204030204" pitchFamily="34" charset="0"/>
                <a:cs typeface="Times New Roman" panose="02020603050405020304" pitchFamily="18" charset="0"/>
              </a:rPr>
              <a:t>NADF, Corticosteroid comparison chart. </a:t>
            </a:r>
            <a:r>
              <a:rPr lang="en-US" kern="100" dirty="0">
                <a:latin typeface="Calibri" panose="020F0502020204030204" pitchFamily="34" charset="0"/>
                <a:ea typeface="Calibri" panose="020F0502020204030204" pitchFamily="34" charset="0"/>
                <a:cs typeface="Times New Roman" panose="02020603050405020304" pitchFamily="18" charset="0"/>
                <a:hlinkClick r:id="rId9"/>
              </a:rPr>
              <a:t>https://www.nadf.us/uploads/1/3/0/1/130191972/corticosteroid_comparison_chart.pdf</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pPr>
            <a:r>
              <a:rPr lang="en-US" sz="1800" dirty="0">
                <a:effectLst/>
                <a:latin typeface="Calibri"/>
                <a:cs typeface="Calibri"/>
              </a:rPr>
              <a:t>Rushworth, R. L., </a:t>
            </a:r>
            <a:r>
              <a:rPr lang="en-US" sz="1800" dirty="0" err="1">
                <a:effectLst/>
                <a:latin typeface="Calibri"/>
                <a:cs typeface="Calibri"/>
              </a:rPr>
              <a:t>Torpy</a:t>
            </a:r>
            <a:r>
              <a:rPr lang="en-US" sz="1800" dirty="0">
                <a:effectLst/>
                <a:latin typeface="Calibri"/>
                <a:cs typeface="Calibri"/>
              </a:rPr>
              <a:t>, D. J., &amp; Falhammar, H. (2019). Adrenal Crisis. </a:t>
            </a:r>
            <a:r>
              <a:rPr lang="en-US" sz="1800" i="1" dirty="0">
                <a:effectLst/>
                <a:latin typeface="Calibri"/>
                <a:cs typeface="Calibri"/>
              </a:rPr>
              <a:t>The New England journal of medicine</a:t>
            </a:r>
            <a:r>
              <a:rPr lang="en-US" sz="1800" dirty="0">
                <a:effectLst/>
                <a:latin typeface="Calibri"/>
                <a:cs typeface="Calibri"/>
              </a:rPr>
              <a:t>,</a:t>
            </a:r>
            <a:r>
              <a:rPr lang="en-US" sz="1800" i="1" dirty="0">
                <a:effectLst/>
                <a:latin typeface="Calibri"/>
                <a:cs typeface="Calibri"/>
              </a:rPr>
              <a:t> 381</a:t>
            </a:r>
            <a:r>
              <a:rPr lang="en-US" sz="1800" dirty="0">
                <a:effectLst/>
                <a:latin typeface="Calibri"/>
                <a:cs typeface="Calibri"/>
              </a:rPr>
              <a:t>(9), 852-861. </a:t>
            </a:r>
            <a:r>
              <a:rPr lang="en-US" sz="1800" dirty="0">
                <a:effectLst/>
                <a:latin typeface="Calibri"/>
                <a:cs typeface="Calibri"/>
                <a:hlinkClick r:id="rId10"/>
              </a:rPr>
              <a:t>https://doi.org/10.1056/NEJMra1807486</a:t>
            </a:r>
            <a:r>
              <a:rPr lang="en-US" sz="1800" dirty="0">
                <a:effectLst/>
                <a:latin typeface="Calibri"/>
                <a:cs typeface="Calibri"/>
              </a:rPr>
              <a:t> </a:t>
            </a:r>
            <a:endParaRPr lang="en-US" sz="1800" dirty="0">
              <a:effectLst/>
              <a:latin typeface="Calibri"/>
            </a:endParaRPr>
          </a:p>
          <a:p>
            <a:pPr marL="342900" lvl="0" indent="-342900" algn="l">
              <a:spcAft>
                <a:spcPts val="0"/>
              </a:spcAft>
              <a:tabLst>
                <a:tab pos="0" algn="l"/>
                <a:tab pos="114300" algn="l"/>
              </a:tabLst>
            </a:pPr>
            <a:r>
              <a:rPr lang="en-US" sz="1800" dirty="0" err="1">
                <a:effectLst/>
                <a:latin typeface="Calibri"/>
                <a:cs typeface="Calibri"/>
              </a:rPr>
              <a:t>Widmaier</a:t>
            </a:r>
            <a:r>
              <a:rPr lang="en-US" sz="1800" dirty="0">
                <a:effectLst/>
                <a:latin typeface="Calibri"/>
                <a:cs typeface="Calibri"/>
              </a:rPr>
              <a:t>, E.P., Raff, H., Strang, K.T. (2014). </a:t>
            </a:r>
            <a:r>
              <a:rPr lang="en-US" sz="1800" i="1" dirty="0">
                <a:effectLst/>
                <a:latin typeface="Calibri"/>
                <a:cs typeface="Calibri"/>
              </a:rPr>
              <a:t>Vander’s human physiology: The mechanisms of body function</a:t>
            </a:r>
            <a:r>
              <a:rPr lang="en-US" sz="1800" dirty="0">
                <a:effectLst/>
                <a:latin typeface="Calibri"/>
                <a:cs typeface="Calibri"/>
              </a:rPr>
              <a:t>. McGraw-Hill.</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8304" y="512861"/>
            <a:ext cx="8005377" cy="1858804"/>
          </a:xfrm>
          <a:prstGeom prst="rect">
            <a:avLst/>
          </a:prstGeom>
        </p:spPr>
        <p:txBody>
          <a:bodyPr lIns="0" tIns="0" rIns="0" bIns="0" rtlCol="0" anchor="t">
            <a:spAutoFit/>
          </a:bodyPr>
          <a:lstStyle/>
          <a:p>
            <a:pPr algn="l">
              <a:lnSpc>
                <a:spcPts val="7128"/>
              </a:lnSpc>
            </a:pPr>
            <a:r>
              <a:rPr lang="en-US" sz="6600">
                <a:solidFill>
                  <a:srgbClr val="000000"/>
                </a:solidFill>
                <a:latin typeface="Arimo"/>
              </a:rPr>
              <a:t>The Adrenal Cortex</a:t>
            </a:r>
          </a:p>
        </p:txBody>
      </p:sp>
      <p:grpSp>
        <p:nvGrpSpPr>
          <p:cNvPr id="3" name="Group 3"/>
          <p:cNvGrpSpPr/>
          <p:nvPr/>
        </p:nvGrpSpPr>
        <p:grpSpPr>
          <a:xfrm>
            <a:off x="-220150" y="8229600"/>
            <a:ext cx="4009294" cy="2057400"/>
            <a:chOff x="0" y="0"/>
            <a:chExt cx="5345726" cy="2743200"/>
          </a:xfrm>
        </p:grpSpPr>
        <p:sp>
          <p:nvSpPr>
            <p:cNvPr id="4" name="Freeform 4"/>
            <p:cNvSpPr/>
            <p:nvPr/>
          </p:nvSpPr>
          <p:spPr>
            <a:xfrm>
              <a:off x="0" y="0"/>
              <a:ext cx="5345684" cy="2743200"/>
            </a:xfrm>
            <a:custGeom>
              <a:avLst/>
              <a:gdLst/>
              <a:ahLst/>
              <a:cxnLst/>
              <a:rect l="l" t="t" r="r" b="b"/>
              <a:pathLst>
                <a:path w="5345684" h="2743200">
                  <a:moveTo>
                    <a:pt x="1902206" y="0"/>
                  </a:moveTo>
                  <a:cubicBezTo>
                    <a:pt x="1291971" y="0"/>
                    <a:pt x="717804" y="154559"/>
                    <a:pt x="216789" y="426720"/>
                  </a:cubicBezTo>
                  <a:lnTo>
                    <a:pt x="0" y="558546"/>
                  </a:lnTo>
                  <a:lnTo>
                    <a:pt x="0" y="2743200"/>
                  </a:lnTo>
                  <a:lnTo>
                    <a:pt x="5345684" y="2743200"/>
                  </a:lnTo>
                  <a:lnTo>
                    <a:pt x="5279136" y="2484374"/>
                  </a:lnTo>
                  <a:cubicBezTo>
                    <a:pt x="4831461" y="1045083"/>
                    <a:pt x="3488944" y="0"/>
                    <a:pt x="1902206" y="0"/>
                  </a:cubicBezTo>
                  <a:close/>
                </a:path>
              </a:pathLst>
            </a:custGeom>
            <a:solidFill>
              <a:srgbClr val="0F9ED5"/>
            </a:solidFill>
          </p:spPr>
          <p:txBody>
            <a:bodyPr/>
            <a:lstStyle/>
            <a:p>
              <a:endParaRPr lang="en-US"/>
            </a:p>
          </p:txBody>
        </p:sp>
      </p:grpSp>
      <p:sp>
        <p:nvSpPr>
          <p:cNvPr id="5" name="Freeform 5" descr="A diagram of a path of hormone  Description automatically generated with medium confidence"/>
          <p:cNvSpPr/>
          <p:nvPr/>
        </p:nvSpPr>
        <p:spPr>
          <a:xfrm>
            <a:off x="622527" y="3498511"/>
            <a:ext cx="10036683" cy="6545223"/>
          </a:xfrm>
          <a:custGeom>
            <a:avLst/>
            <a:gdLst/>
            <a:ahLst/>
            <a:cxnLst/>
            <a:rect l="l" t="t" r="r" b="b"/>
            <a:pathLst>
              <a:path w="10326054" h="6795870">
                <a:moveTo>
                  <a:pt x="0" y="0"/>
                </a:moveTo>
                <a:lnTo>
                  <a:pt x="10326054" y="0"/>
                </a:lnTo>
                <a:lnTo>
                  <a:pt x="10326054" y="6795871"/>
                </a:lnTo>
                <a:lnTo>
                  <a:pt x="0" y="6795871"/>
                </a:lnTo>
                <a:lnTo>
                  <a:pt x="0" y="0"/>
                </a:lnTo>
                <a:close/>
              </a:path>
            </a:pathLst>
          </a:custGeom>
          <a:blipFill>
            <a:blip r:embed="rId2"/>
            <a:stretch>
              <a:fillRect l="-126" r="-126"/>
            </a:stretch>
          </a:blipFill>
        </p:spPr>
        <p:txBody>
          <a:bodyPr/>
          <a:lstStyle/>
          <a:p>
            <a:endParaRPr lang="en-US"/>
          </a:p>
        </p:txBody>
      </p:sp>
      <p:grpSp>
        <p:nvGrpSpPr>
          <p:cNvPr id="6" name="Group 6"/>
          <p:cNvGrpSpPr/>
          <p:nvPr/>
        </p:nvGrpSpPr>
        <p:grpSpPr>
          <a:xfrm>
            <a:off x="8305809" y="1846748"/>
            <a:ext cx="7707345" cy="1689198"/>
            <a:chOff x="12" y="26757"/>
            <a:chExt cx="10276460" cy="2252264"/>
          </a:xfrm>
        </p:grpSpPr>
        <p:grpSp>
          <p:nvGrpSpPr>
            <p:cNvPr id="7" name="Group 7"/>
            <p:cNvGrpSpPr/>
            <p:nvPr/>
          </p:nvGrpSpPr>
          <p:grpSpPr>
            <a:xfrm>
              <a:off x="12" y="26757"/>
              <a:ext cx="10276460" cy="2252264"/>
              <a:chOff x="12" y="26757"/>
              <a:chExt cx="10276460" cy="2252264"/>
            </a:xfrm>
          </p:grpSpPr>
          <p:sp>
            <p:nvSpPr>
              <p:cNvPr id="8" name="Freeform 8"/>
              <p:cNvSpPr/>
              <p:nvPr/>
            </p:nvSpPr>
            <p:spPr>
              <a:xfrm>
                <a:off x="12" y="26757"/>
                <a:ext cx="10276460" cy="2252264"/>
              </a:xfrm>
              <a:custGeom>
                <a:avLst/>
                <a:gdLst/>
                <a:ahLst/>
                <a:cxnLst/>
                <a:rect l="l" t="t" r="r" b="b"/>
                <a:pathLst>
                  <a:path w="10276460" h="2252264">
                    <a:moveTo>
                      <a:pt x="0" y="225206"/>
                    </a:moveTo>
                    <a:cubicBezTo>
                      <a:pt x="0" y="100828"/>
                      <a:pt x="189230" y="0"/>
                      <a:pt x="422656" y="0"/>
                    </a:cubicBezTo>
                    <a:lnTo>
                      <a:pt x="9853803" y="0"/>
                    </a:lnTo>
                    <a:cubicBezTo>
                      <a:pt x="10087229" y="0"/>
                      <a:pt x="10276460" y="100828"/>
                      <a:pt x="10276460" y="225206"/>
                    </a:cubicBezTo>
                    <a:lnTo>
                      <a:pt x="10276460" y="2027058"/>
                    </a:lnTo>
                    <a:cubicBezTo>
                      <a:pt x="10276460" y="2151436"/>
                      <a:pt x="10087229" y="2252264"/>
                      <a:pt x="9853803" y="2252264"/>
                    </a:cubicBezTo>
                    <a:lnTo>
                      <a:pt x="422656" y="2252264"/>
                    </a:lnTo>
                    <a:cubicBezTo>
                      <a:pt x="189230" y="2252264"/>
                      <a:pt x="0" y="2151436"/>
                      <a:pt x="0" y="2027058"/>
                    </a:cubicBezTo>
                    <a:close/>
                  </a:path>
                </a:pathLst>
              </a:custGeom>
              <a:gradFill rotWithShape="1">
                <a:gsLst>
                  <a:gs pos="0">
                    <a:srgbClr val="AC52A0">
                      <a:alpha val="100000"/>
                    </a:srgbClr>
                  </a:gs>
                  <a:gs pos="50000">
                    <a:srgbClr val="A62598">
                      <a:alpha val="100000"/>
                    </a:srgbClr>
                  </a:gs>
                  <a:gs pos="100000">
                    <a:srgbClr val="981B8A">
                      <a:alpha val="100000"/>
                    </a:srgbClr>
                  </a:gs>
                </a:gsLst>
                <a:lin ang="5400000"/>
              </a:gradFill>
            </p:spPr>
            <p:txBody>
              <a:bodyPr/>
              <a:lstStyle/>
              <a:p>
                <a:endParaRPr lang="en-US"/>
              </a:p>
            </p:txBody>
          </p:sp>
        </p:grpSp>
        <p:sp>
          <p:nvSpPr>
            <p:cNvPr id="9" name="TextBox 9"/>
            <p:cNvSpPr txBox="1"/>
            <p:nvPr/>
          </p:nvSpPr>
          <p:spPr>
            <a:xfrm>
              <a:off x="501981" y="221811"/>
              <a:ext cx="9272522" cy="1664843"/>
            </a:xfrm>
            <a:prstGeom prst="rect">
              <a:avLst/>
            </a:prstGeom>
          </p:spPr>
          <p:txBody>
            <a:bodyPr lIns="0" tIns="0" rIns="0" bIns="0" rtlCol="0" anchor="t">
              <a:spAutoFit/>
            </a:bodyPr>
            <a:lstStyle/>
            <a:p>
              <a:pPr algn="l">
                <a:lnSpc>
                  <a:spcPts val="2916"/>
                </a:lnSpc>
              </a:pPr>
              <a:r>
                <a:rPr lang="en-US" sz="2700" dirty="0">
                  <a:solidFill>
                    <a:srgbClr val="FFFFFF"/>
                  </a:solidFill>
                  <a:latin typeface="Arimo"/>
                </a:rPr>
                <a:t>The three main adrenal hormones are:</a:t>
              </a:r>
            </a:p>
            <a:p>
              <a:pPr marL="596266" lvl="2" indent="-342900" algn="l">
                <a:lnSpc>
                  <a:spcPts val="2268"/>
                </a:lnSpc>
                <a:buFont typeface="Arial" panose="020B0604020202020204" pitchFamily="34" charset="0"/>
                <a:buChar char="•"/>
              </a:pPr>
              <a:r>
                <a:rPr lang="en-US" sz="2100" dirty="0">
                  <a:solidFill>
                    <a:srgbClr val="FFFFFF"/>
                  </a:solidFill>
                  <a:latin typeface="Arimo"/>
                </a:rPr>
                <a:t>Mineralocorticoids = Aldosterone</a:t>
              </a:r>
            </a:p>
            <a:p>
              <a:pPr marL="596266" lvl="2" indent="-342900" algn="l">
                <a:lnSpc>
                  <a:spcPts val="2268"/>
                </a:lnSpc>
                <a:buFont typeface="Arial" panose="020B0604020202020204" pitchFamily="34" charset="0"/>
                <a:buChar char="•"/>
              </a:pPr>
              <a:r>
                <a:rPr lang="en-US" sz="2100" dirty="0">
                  <a:solidFill>
                    <a:srgbClr val="FFFFFF"/>
                  </a:solidFill>
                  <a:latin typeface="Arimo"/>
                </a:rPr>
                <a:t>Glucocorticoids = Cortisol</a:t>
              </a:r>
            </a:p>
            <a:p>
              <a:pPr marL="596266" lvl="2" indent="-342900" algn="l">
                <a:lnSpc>
                  <a:spcPts val="2268"/>
                </a:lnSpc>
                <a:buFont typeface="Arial" panose="020B0604020202020204" pitchFamily="34" charset="0"/>
                <a:buChar char="•"/>
              </a:pPr>
              <a:r>
                <a:rPr lang="en-US" sz="2100" dirty="0">
                  <a:solidFill>
                    <a:srgbClr val="FFFFFF"/>
                  </a:solidFill>
                  <a:latin typeface="Arimo"/>
                </a:rPr>
                <a:t>Adrenal Androgen = Dehydroepiandrosterone (DHEA)</a:t>
              </a:r>
            </a:p>
          </p:txBody>
        </p:sp>
      </p:grpSp>
      <p:grpSp>
        <p:nvGrpSpPr>
          <p:cNvPr id="10" name="Group 10"/>
          <p:cNvGrpSpPr/>
          <p:nvPr/>
        </p:nvGrpSpPr>
        <p:grpSpPr>
          <a:xfrm>
            <a:off x="11388442" y="5597095"/>
            <a:ext cx="6277031" cy="1250990"/>
            <a:chOff x="0" y="0"/>
            <a:chExt cx="8369375" cy="1667987"/>
          </a:xfrm>
        </p:grpSpPr>
        <p:grpSp>
          <p:nvGrpSpPr>
            <p:cNvPr id="11" name="Group 11"/>
            <p:cNvGrpSpPr/>
            <p:nvPr/>
          </p:nvGrpSpPr>
          <p:grpSpPr>
            <a:xfrm>
              <a:off x="0" y="0"/>
              <a:ext cx="8369375" cy="1667987"/>
              <a:chOff x="0" y="0"/>
              <a:chExt cx="11205392" cy="2233195"/>
            </a:xfrm>
          </p:grpSpPr>
          <p:sp>
            <p:nvSpPr>
              <p:cNvPr id="12" name="Freeform 12"/>
              <p:cNvSpPr/>
              <p:nvPr/>
            </p:nvSpPr>
            <p:spPr>
              <a:xfrm>
                <a:off x="0" y="0"/>
                <a:ext cx="11205365" cy="2233191"/>
              </a:xfrm>
              <a:custGeom>
                <a:avLst/>
                <a:gdLst/>
                <a:ahLst/>
                <a:cxnLst/>
                <a:rect l="l" t="t" r="r" b="b"/>
                <a:pathLst>
                  <a:path w="11205365" h="2233191">
                    <a:moveTo>
                      <a:pt x="0" y="223299"/>
                    </a:moveTo>
                    <a:cubicBezTo>
                      <a:pt x="0" y="99975"/>
                      <a:pt x="206335" y="0"/>
                      <a:pt x="460861" y="0"/>
                    </a:cubicBezTo>
                    <a:lnTo>
                      <a:pt x="10744504" y="0"/>
                    </a:lnTo>
                    <a:cubicBezTo>
                      <a:pt x="10999030" y="0"/>
                      <a:pt x="11205365" y="99975"/>
                      <a:pt x="11205365" y="223299"/>
                    </a:cubicBezTo>
                    <a:lnTo>
                      <a:pt x="11205365" y="2009892"/>
                    </a:lnTo>
                    <a:cubicBezTo>
                      <a:pt x="11205365" y="2133216"/>
                      <a:pt x="10999030" y="2233191"/>
                      <a:pt x="10744504" y="2233191"/>
                    </a:cubicBezTo>
                    <a:lnTo>
                      <a:pt x="460861" y="2233191"/>
                    </a:lnTo>
                    <a:cubicBezTo>
                      <a:pt x="206335" y="2233191"/>
                      <a:pt x="0" y="2133216"/>
                      <a:pt x="0" y="2009892"/>
                    </a:cubicBezTo>
                    <a:close/>
                  </a:path>
                </a:pathLst>
              </a:custGeom>
              <a:solidFill>
                <a:srgbClr val="0F9ED5"/>
              </a:solidFill>
            </p:spPr>
            <p:txBody>
              <a:bodyPr/>
              <a:lstStyle/>
              <a:p>
                <a:endParaRPr lang="en-US"/>
              </a:p>
            </p:txBody>
          </p:sp>
        </p:grpSp>
        <p:sp>
          <p:nvSpPr>
            <p:cNvPr id="13" name="TextBox 13"/>
            <p:cNvSpPr txBox="1"/>
            <p:nvPr/>
          </p:nvSpPr>
          <p:spPr>
            <a:xfrm>
              <a:off x="182265" y="333487"/>
              <a:ext cx="8004845" cy="1010539"/>
            </a:xfrm>
            <a:prstGeom prst="rect">
              <a:avLst/>
            </a:prstGeom>
          </p:spPr>
          <p:txBody>
            <a:bodyPr lIns="0" tIns="0" rIns="0" bIns="0" rtlCol="0" anchor="t">
              <a:spAutoFit/>
            </a:bodyPr>
            <a:lstStyle/>
            <a:p>
              <a:pPr algn="l">
                <a:lnSpc>
                  <a:spcPts val="2916"/>
                </a:lnSpc>
              </a:pPr>
              <a:r>
                <a:rPr lang="en-US" sz="2700" dirty="0">
                  <a:solidFill>
                    <a:srgbClr val="FFFFFF"/>
                  </a:solidFill>
                  <a:latin typeface="Arimo"/>
                </a:rPr>
                <a:t>All adrenocortical hormones are steroid compounds derived from cholesterol.</a:t>
              </a:r>
            </a:p>
          </p:txBody>
        </p:sp>
      </p:grpSp>
      <p:grpSp>
        <p:nvGrpSpPr>
          <p:cNvPr id="14" name="Group 14"/>
          <p:cNvGrpSpPr/>
          <p:nvPr/>
        </p:nvGrpSpPr>
        <p:grpSpPr>
          <a:xfrm>
            <a:off x="12426942" y="3535946"/>
            <a:ext cx="2079688" cy="2079689"/>
            <a:chOff x="0" y="0"/>
            <a:chExt cx="2772918" cy="2772918"/>
          </a:xfrm>
        </p:grpSpPr>
        <p:sp>
          <p:nvSpPr>
            <p:cNvPr id="15" name="Freeform 15"/>
            <p:cNvSpPr/>
            <p:nvPr/>
          </p:nvSpPr>
          <p:spPr>
            <a:xfrm>
              <a:off x="12700" y="12700"/>
              <a:ext cx="2747518" cy="2747518"/>
            </a:xfrm>
            <a:custGeom>
              <a:avLst/>
              <a:gdLst/>
              <a:ahLst/>
              <a:cxnLst/>
              <a:rect l="l" t="t" r="r" b="b"/>
              <a:pathLst>
                <a:path w="2747518" h="2747518">
                  <a:moveTo>
                    <a:pt x="0" y="1511173"/>
                  </a:moveTo>
                  <a:lnTo>
                    <a:pt x="618236" y="1511173"/>
                  </a:lnTo>
                  <a:lnTo>
                    <a:pt x="618236" y="0"/>
                  </a:lnTo>
                  <a:lnTo>
                    <a:pt x="2129282" y="0"/>
                  </a:lnTo>
                  <a:lnTo>
                    <a:pt x="2129282" y="1511173"/>
                  </a:lnTo>
                  <a:lnTo>
                    <a:pt x="2747518" y="1511173"/>
                  </a:lnTo>
                  <a:lnTo>
                    <a:pt x="1373759" y="2747518"/>
                  </a:lnTo>
                  <a:close/>
                </a:path>
              </a:pathLst>
            </a:custGeom>
            <a:solidFill>
              <a:srgbClr val="DFCDDC">
                <a:alpha val="89804"/>
              </a:srgbClr>
            </a:solidFill>
          </p:spPr>
          <p:txBody>
            <a:bodyPr/>
            <a:lstStyle/>
            <a:p>
              <a:endParaRPr lang="en-US"/>
            </a:p>
          </p:txBody>
        </p:sp>
        <p:sp>
          <p:nvSpPr>
            <p:cNvPr id="16" name="Freeform 16"/>
            <p:cNvSpPr/>
            <p:nvPr/>
          </p:nvSpPr>
          <p:spPr>
            <a:xfrm>
              <a:off x="-1016" y="0"/>
              <a:ext cx="2774823" cy="2773934"/>
            </a:xfrm>
            <a:custGeom>
              <a:avLst/>
              <a:gdLst/>
              <a:ahLst/>
              <a:cxnLst/>
              <a:rect l="l" t="t" r="r" b="b"/>
              <a:pathLst>
                <a:path w="2774823" h="2773934">
                  <a:moveTo>
                    <a:pt x="13716" y="1511173"/>
                  </a:moveTo>
                  <a:lnTo>
                    <a:pt x="631952" y="1511173"/>
                  </a:lnTo>
                  <a:lnTo>
                    <a:pt x="631952" y="1523873"/>
                  </a:lnTo>
                  <a:lnTo>
                    <a:pt x="619252" y="1523873"/>
                  </a:lnTo>
                  <a:lnTo>
                    <a:pt x="619252" y="12700"/>
                  </a:lnTo>
                  <a:cubicBezTo>
                    <a:pt x="619252" y="5715"/>
                    <a:pt x="624967" y="0"/>
                    <a:pt x="631952" y="0"/>
                  </a:cubicBezTo>
                  <a:lnTo>
                    <a:pt x="2142998" y="0"/>
                  </a:lnTo>
                  <a:cubicBezTo>
                    <a:pt x="2149983" y="0"/>
                    <a:pt x="2155698" y="5715"/>
                    <a:pt x="2155698" y="12700"/>
                  </a:cubicBezTo>
                  <a:lnTo>
                    <a:pt x="2155698" y="1523873"/>
                  </a:lnTo>
                  <a:lnTo>
                    <a:pt x="2142998" y="1523873"/>
                  </a:lnTo>
                  <a:lnTo>
                    <a:pt x="2142998" y="1511173"/>
                  </a:lnTo>
                  <a:lnTo>
                    <a:pt x="2761234" y="1511173"/>
                  </a:lnTo>
                  <a:cubicBezTo>
                    <a:pt x="2766441" y="1511173"/>
                    <a:pt x="2771267" y="1514475"/>
                    <a:pt x="2773045" y="1519301"/>
                  </a:cubicBezTo>
                  <a:cubicBezTo>
                    <a:pt x="2774823" y="1524127"/>
                    <a:pt x="2773553" y="1529715"/>
                    <a:pt x="2769743" y="1533271"/>
                  </a:cubicBezTo>
                  <a:lnTo>
                    <a:pt x="1395984" y="2769616"/>
                  </a:lnTo>
                  <a:cubicBezTo>
                    <a:pt x="1391158" y="2773934"/>
                    <a:pt x="1383792" y="2773934"/>
                    <a:pt x="1378966" y="2769616"/>
                  </a:cubicBezTo>
                  <a:lnTo>
                    <a:pt x="5207" y="1533271"/>
                  </a:lnTo>
                  <a:cubicBezTo>
                    <a:pt x="1270" y="1529715"/>
                    <a:pt x="0" y="1524254"/>
                    <a:pt x="1905" y="1519301"/>
                  </a:cubicBezTo>
                  <a:cubicBezTo>
                    <a:pt x="3810" y="1514348"/>
                    <a:pt x="8509" y="1511173"/>
                    <a:pt x="13716" y="1511173"/>
                  </a:cubicBezTo>
                  <a:moveTo>
                    <a:pt x="13716" y="1536573"/>
                  </a:moveTo>
                  <a:lnTo>
                    <a:pt x="13716" y="1523873"/>
                  </a:lnTo>
                  <a:lnTo>
                    <a:pt x="22225" y="1514475"/>
                  </a:lnTo>
                  <a:lnTo>
                    <a:pt x="1395984" y="2750820"/>
                  </a:lnTo>
                  <a:lnTo>
                    <a:pt x="1387475" y="2760218"/>
                  </a:lnTo>
                  <a:lnTo>
                    <a:pt x="1378966" y="2750820"/>
                  </a:lnTo>
                  <a:lnTo>
                    <a:pt x="2752725" y="1514475"/>
                  </a:lnTo>
                  <a:lnTo>
                    <a:pt x="2761234" y="1523873"/>
                  </a:lnTo>
                  <a:lnTo>
                    <a:pt x="2761234" y="1536573"/>
                  </a:lnTo>
                  <a:lnTo>
                    <a:pt x="2142998" y="1536573"/>
                  </a:lnTo>
                  <a:cubicBezTo>
                    <a:pt x="2136013" y="1536573"/>
                    <a:pt x="2130298" y="1530858"/>
                    <a:pt x="2130298" y="1523873"/>
                  </a:cubicBezTo>
                  <a:lnTo>
                    <a:pt x="2130298" y="12700"/>
                  </a:lnTo>
                  <a:lnTo>
                    <a:pt x="2142998" y="12700"/>
                  </a:lnTo>
                  <a:lnTo>
                    <a:pt x="2142998" y="25400"/>
                  </a:lnTo>
                  <a:lnTo>
                    <a:pt x="631952" y="25400"/>
                  </a:lnTo>
                  <a:lnTo>
                    <a:pt x="631952" y="12700"/>
                  </a:lnTo>
                  <a:lnTo>
                    <a:pt x="644652" y="12700"/>
                  </a:lnTo>
                  <a:lnTo>
                    <a:pt x="644652" y="1523873"/>
                  </a:lnTo>
                  <a:cubicBezTo>
                    <a:pt x="644652" y="1530858"/>
                    <a:pt x="638937" y="1536573"/>
                    <a:pt x="631952" y="1536573"/>
                  </a:cubicBezTo>
                  <a:lnTo>
                    <a:pt x="13716" y="1536573"/>
                  </a:lnTo>
                  <a:close/>
                </a:path>
              </a:pathLst>
            </a:custGeom>
            <a:solidFill>
              <a:srgbClr val="DFCDDC">
                <a:alpha val="89804"/>
              </a:srgbClr>
            </a:solidFill>
          </p:spPr>
          <p:txBody>
            <a:bodyP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955509" y="1668194"/>
            <a:ext cx="6843143" cy="1033653"/>
          </a:xfrm>
          <a:prstGeom prst="rect">
            <a:avLst/>
          </a:prstGeom>
        </p:spPr>
        <p:txBody>
          <a:bodyPr lIns="0" tIns="0" rIns="0" bIns="0" rtlCol="0" anchor="t">
            <a:spAutoFit/>
          </a:bodyPr>
          <a:lstStyle/>
          <a:p>
            <a:pPr algn="l">
              <a:lnSpc>
                <a:spcPts val="7776"/>
              </a:lnSpc>
            </a:pPr>
            <a:r>
              <a:rPr lang="en-US" sz="7200">
                <a:solidFill>
                  <a:srgbClr val="000000"/>
                </a:solidFill>
                <a:latin typeface="Arimo"/>
              </a:rPr>
              <a:t> Glucocorticoids</a:t>
            </a:r>
          </a:p>
        </p:txBody>
      </p:sp>
      <p:grpSp>
        <p:nvGrpSpPr>
          <p:cNvPr id="3" name="Group 3"/>
          <p:cNvGrpSpPr/>
          <p:nvPr/>
        </p:nvGrpSpPr>
        <p:grpSpPr>
          <a:xfrm>
            <a:off x="0" y="0"/>
            <a:ext cx="8669866" cy="10287000"/>
            <a:chOff x="0" y="0"/>
            <a:chExt cx="11559822" cy="13716000"/>
          </a:xfrm>
        </p:grpSpPr>
        <p:sp>
          <p:nvSpPr>
            <p:cNvPr id="4" name="Freeform 4"/>
            <p:cNvSpPr/>
            <p:nvPr/>
          </p:nvSpPr>
          <p:spPr>
            <a:xfrm>
              <a:off x="0" y="0"/>
              <a:ext cx="11559794" cy="13716000"/>
            </a:xfrm>
            <a:custGeom>
              <a:avLst/>
              <a:gdLst/>
              <a:ahLst/>
              <a:cxnLst/>
              <a:rect l="l" t="t" r="r" b="b"/>
              <a:pathLst>
                <a:path w="11559794" h="13716000">
                  <a:moveTo>
                    <a:pt x="0" y="0"/>
                  </a:moveTo>
                  <a:lnTo>
                    <a:pt x="11559794" y="0"/>
                  </a:lnTo>
                  <a:lnTo>
                    <a:pt x="11559794" y="13716000"/>
                  </a:lnTo>
                  <a:lnTo>
                    <a:pt x="0" y="13716000"/>
                  </a:lnTo>
                  <a:close/>
                </a:path>
              </a:pathLst>
            </a:custGeom>
            <a:gradFill rotWithShape="1">
              <a:gsLst>
                <a:gs pos="0">
                  <a:srgbClr val="156082">
                    <a:alpha val="100000"/>
                  </a:srgbClr>
                </a:gs>
                <a:gs pos="100000">
                  <a:srgbClr val="E97132">
                    <a:alpha val="100000"/>
                  </a:srgbClr>
                </a:gs>
              </a:gsLst>
              <a:lin ang="18900000"/>
            </a:gradFill>
          </p:spPr>
          <p:txBody>
            <a:bodyPr/>
            <a:lstStyle/>
            <a:p>
              <a:endParaRPr lang="en-US"/>
            </a:p>
          </p:txBody>
        </p:sp>
      </p:grpSp>
      <p:sp>
        <p:nvSpPr>
          <p:cNvPr id="5" name="Freeform 5" descr="A graph of a clock time  Description automatically generated"/>
          <p:cNvSpPr/>
          <p:nvPr/>
        </p:nvSpPr>
        <p:spPr>
          <a:xfrm>
            <a:off x="-38486" y="2451677"/>
            <a:ext cx="8711667" cy="5366064"/>
          </a:xfrm>
          <a:custGeom>
            <a:avLst/>
            <a:gdLst/>
            <a:ahLst/>
            <a:cxnLst/>
            <a:rect l="l" t="t" r="r" b="b"/>
            <a:pathLst>
              <a:path w="8711667" h="5366064">
                <a:moveTo>
                  <a:pt x="0" y="0"/>
                </a:moveTo>
                <a:lnTo>
                  <a:pt x="8711668" y="0"/>
                </a:lnTo>
                <a:lnTo>
                  <a:pt x="8711668" y="5366064"/>
                </a:lnTo>
                <a:lnTo>
                  <a:pt x="0" y="5366064"/>
                </a:lnTo>
                <a:lnTo>
                  <a:pt x="0" y="0"/>
                </a:lnTo>
                <a:close/>
              </a:path>
            </a:pathLst>
          </a:custGeom>
          <a:blipFill>
            <a:blip r:embed="rId3"/>
            <a:stretch>
              <a:fillRect t="-400" b="-400"/>
            </a:stretch>
          </a:blipFill>
        </p:spPr>
        <p:txBody>
          <a:bodyPr/>
          <a:lstStyle/>
          <a:p>
            <a:endParaRPr lang="en-US"/>
          </a:p>
        </p:txBody>
      </p:sp>
      <p:sp>
        <p:nvSpPr>
          <p:cNvPr id="6" name="TextBox 6"/>
          <p:cNvSpPr txBox="1"/>
          <p:nvPr/>
        </p:nvSpPr>
        <p:spPr>
          <a:xfrm>
            <a:off x="9644963" y="3324987"/>
            <a:ext cx="7764440" cy="3660746"/>
          </a:xfrm>
          <a:prstGeom prst="rect">
            <a:avLst/>
          </a:prstGeom>
        </p:spPr>
        <p:txBody>
          <a:bodyPr lIns="0" tIns="0" rIns="0" bIns="0" rtlCol="0" anchor="t">
            <a:spAutoFit/>
          </a:bodyPr>
          <a:lstStyle/>
          <a:p>
            <a:pPr marL="434035" lvl="1" indent="-217018" algn="l">
              <a:lnSpc>
                <a:spcPts val="3192"/>
              </a:lnSpc>
              <a:buFont typeface="Arial"/>
              <a:buChar char="•"/>
            </a:pPr>
            <a:r>
              <a:rPr lang="en-US" sz="2400" dirty="0">
                <a:solidFill>
                  <a:srgbClr val="000000">
                    <a:alpha val="80000"/>
                  </a:srgbClr>
                </a:solidFill>
                <a:latin typeface="Arimo"/>
              </a:rPr>
              <a:t>Approximately 95% of glucocorticoid activity comes from cortisol.</a:t>
            </a:r>
          </a:p>
          <a:p>
            <a:pPr algn="l">
              <a:lnSpc>
                <a:spcPts val="3192"/>
              </a:lnSpc>
            </a:pPr>
            <a:endParaRPr lang="en-US" sz="2400" dirty="0">
              <a:solidFill>
                <a:srgbClr val="000000">
                  <a:alpha val="80000"/>
                </a:srgbClr>
              </a:solidFill>
              <a:latin typeface="Arimo"/>
            </a:endParaRPr>
          </a:p>
          <a:p>
            <a:pPr marL="434340" lvl="1" indent="-217170" algn="l">
              <a:lnSpc>
                <a:spcPts val="3192"/>
              </a:lnSpc>
              <a:buFont typeface="Arial"/>
              <a:buChar char="•"/>
            </a:pPr>
            <a:r>
              <a:rPr lang="en-US" sz="2400" dirty="0">
                <a:solidFill>
                  <a:srgbClr val="000000">
                    <a:alpha val="80000"/>
                  </a:srgbClr>
                </a:solidFill>
                <a:latin typeface="Arimo"/>
              </a:rPr>
              <a:t>In normal situations, CRH, ACTH, and cortisol secretory rates demonstrate a </a:t>
            </a:r>
            <a:r>
              <a:rPr lang="en-US" sz="2400" dirty="0">
                <a:solidFill>
                  <a:srgbClr val="EB9685">
                    <a:alpha val="80000"/>
                  </a:srgbClr>
                </a:solidFill>
                <a:latin typeface="Arimo Bold"/>
              </a:rPr>
              <a:t>circadian rhythm</a:t>
            </a:r>
            <a:r>
              <a:rPr lang="en-US" sz="2400" dirty="0">
                <a:solidFill>
                  <a:srgbClr val="000000">
                    <a:alpha val="80000"/>
                  </a:srgbClr>
                </a:solidFill>
                <a:latin typeface="Arimo"/>
              </a:rPr>
              <a:t>.</a:t>
            </a:r>
          </a:p>
          <a:p>
            <a:pPr marL="914400" lvl="2" indent="-304800" algn="l">
              <a:lnSpc>
                <a:spcPts val="3192"/>
              </a:lnSpc>
              <a:buFont typeface="Arial"/>
              <a:buChar char="⚬"/>
            </a:pPr>
            <a:r>
              <a:rPr lang="en-US" sz="2400" dirty="0">
                <a:solidFill>
                  <a:srgbClr val="000000">
                    <a:alpha val="80000"/>
                  </a:srgbClr>
                </a:solidFill>
                <a:latin typeface="Arimo"/>
              </a:rPr>
              <a:t>Peak- early morning (6-8 AM)</a:t>
            </a:r>
          </a:p>
          <a:p>
            <a:pPr marL="914400" lvl="2" indent="-304800" algn="l">
              <a:lnSpc>
                <a:spcPts val="3192"/>
              </a:lnSpc>
              <a:buFont typeface="Arial"/>
              <a:buChar char="⚬"/>
            </a:pPr>
            <a:r>
              <a:rPr lang="en-US" sz="2400" dirty="0">
                <a:solidFill>
                  <a:srgbClr val="000000">
                    <a:alpha val="80000"/>
                  </a:srgbClr>
                </a:solidFill>
                <a:latin typeface="Arimo"/>
              </a:rPr>
              <a:t>Trough – evening (10 PM - 2 AM)</a:t>
            </a:r>
          </a:p>
          <a:p>
            <a:pPr algn="l">
              <a:lnSpc>
                <a:spcPts val="3192"/>
              </a:lnSpc>
            </a:pPr>
            <a:endParaRPr lang="en-US" sz="2400" dirty="0">
              <a:solidFill>
                <a:srgbClr val="000000">
                  <a:alpha val="80000"/>
                </a:srgbClr>
              </a:solidFill>
              <a:latin typeface="Arimo"/>
            </a:endParaRPr>
          </a:p>
          <a:p>
            <a:pPr marL="434340" lvl="1" indent="-217170" algn="l">
              <a:lnSpc>
                <a:spcPts val="3192"/>
              </a:lnSpc>
              <a:buFont typeface="Arial"/>
              <a:buChar char="•"/>
            </a:pPr>
            <a:r>
              <a:rPr lang="en-US" sz="2400" dirty="0">
                <a:solidFill>
                  <a:srgbClr val="000000">
                    <a:alpha val="80000"/>
                  </a:srgbClr>
                </a:solidFill>
                <a:latin typeface="Arimo"/>
              </a:rPr>
              <a:t>Stressors also increase cortisol secretion.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3424" cy="10287000"/>
            <a:chOff x="0" y="0"/>
            <a:chExt cx="24377898" cy="13716000"/>
          </a:xfrm>
        </p:grpSpPr>
        <p:sp>
          <p:nvSpPr>
            <p:cNvPr id="3" name="Freeform 3"/>
            <p:cNvSpPr/>
            <p:nvPr/>
          </p:nvSpPr>
          <p:spPr>
            <a:xfrm>
              <a:off x="0" y="0"/>
              <a:ext cx="24377904" cy="13716000"/>
            </a:xfrm>
            <a:custGeom>
              <a:avLst/>
              <a:gdLst/>
              <a:ahLst/>
              <a:cxnLst/>
              <a:rect l="l" t="t" r="r" b="b"/>
              <a:pathLst>
                <a:path w="24377904" h="13716000">
                  <a:moveTo>
                    <a:pt x="0" y="0"/>
                  </a:moveTo>
                  <a:lnTo>
                    <a:pt x="24377904" y="0"/>
                  </a:lnTo>
                  <a:lnTo>
                    <a:pt x="24377904" y="13716000"/>
                  </a:lnTo>
                  <a:lnTo>
                    <a:pt x="0" y="13716000"/>
                  </a:lnTo>
                  <a:close/>
                </a:path>
              </a:pathLst>
            </a:custGeom>
            <a:solidFill>
              <a:srgbClr val="E8E8E8"/>
            </a:solidFill>
          </p:spPr>
          <p:txBody>
            <a:bodyPr/>
            <a:lstStyle/>
            <a:p>
              <a:endParaRPr lang="en-US"/>
            </a:p>
          </p:txBody>
        </p:sp>
      </p:grpSp>
      <p:sp>
        <p:nvSpPr>
          <p:cNvPr id="4" name="Freeform 4"/>
          <p:cNvSpPr/>
          <p:nvPr/>
        </p:nvSpPr>
        <p:spPr>
          <a:xfrm>
            <a:off x="0" y="0"/>
            <a:ext cx="9327238" cy="10287000"/>
          </a:xfrm>
          <a:custGeom>
            <a:avLst/>
            <a:gdLst/>
            <a:ahLst/>
            <a:cxnLst/>
            <a:rect l="l" t="t" r="r" b="b"/>
            <a:pathLst>
              <a:path w="9327238" h="10287000">
                <a:moveTo>
                  <a:pt x="0" y="0"/>
                </a:moveTo>
                <a:lnTo>
                  <a:pt x="9327238" y="0"/>
                </a:lnTo>
                <a:lnTo>
                  <a:pt x="9327238"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2286" y="0"/>
            <a:ext cx="18283428" cy="10287000"/>
          </a:xfrm>
          <a:custGeom>
            <a:avLst/>
            <a:gdLst/>
            <a:ahLst/>
            <a:cxnLst/>
            <a:rect l="l" t="t" r="r" b="b"/>
            <a:pathLst>
              <a:path w="18283428" h="10287000">
                <a:moveTo>
                  <a:pt x="0" y="0"/>
                </a:moveTo>
                <a:lnTo>
                  <a:pt x="18283428" y="0"/>
                </a:lnTo>
                <a:lnTo>
                  <a:pt x="18283428" y="10287000"/>
                </a:lnTo>
                <a:lnTo>
                  <a:pt x="0" y="10287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1271018" y="4778693"/>
            <a:ext cx="7511520" cy="1033653"/>
          </a:xfrm>
          <a:prstGeom prst="rect">
            <a:avLst/>
          </a:prstGeom>
        </p:spPr>
        <p:txBody>
          <a:bodyPr lIns="0" tIns="0" rIns="0" bIns="0" rtlCol="0" anchor="t">
            <a:spAutoFit/>
          </a:bodyPr>
          <a:lstStyle/>
          <a:p>
            <a:pPr algn="l">
              <a:lnSpc>
                <a:spcPts val="7776"/>
              </a:lnSpc>
            </a:pPr>
            <a:r>
              <a:rPr lang="en-US" sz="7200">
                <a:solidFill>
                  <a:srgbClr val="FFFFFF"/>
                </a:solidFill>
                <a:latin typeface="Arimo"/>
              </a:rPr>
              <a:t>Cortisol</a:t>
            </a:r>
          </a:p>
        </p:txBody>
      </p:sp>
      <p:grpSp>
        <p:nvGrpSpPr>
          <p:cNvPr id="7" name="Group 7"/>
          <p:cNvGrpSpPr/>
          <p:nvPr/>
        </p:nvGrpSpPr>
        <p:grpSpPr>
          <a:xfrm>
            <a:off x="9714114" y="958998"/>
            <a:ext cx="7270833" cy="2758726"/>
            <a:chOff x="0" y="0"/>
            <a:chExt cx="9694444" cy="3678301"/>
          </a:xfrm>
        </p:grpSpPr>
        <p:grpSp>
          <p:nvGrpSpPr>
            <p:cNvPr id="8" name="Group 8"/>
            <p:cNvGrpSpPr/>
            <p:nvPr/>
          </p:nvGrpSpPr>
          <p:grpSpPr>
            <a:xfrm>
              <a:off x="0" y="0"/>
              <a:ext cx="9694444" cy="3678301"/>
              <a:chOff x="0" y="0"/>
              <a:chExt cx="9694444" cy="3678301"/>
            </a:xfrm>
          </p:grpSpPr>
          <p:sp>
            <p:nvSpPr>
              <p:cNvPr id="9" name="Freeform 9"/>
              <p:cNvSpPr/>
              <p:nvPr/>
            </p:nvSpPr>
            <p:spPr>
              <a:xfrm>
                <a:off x="19050" y="26169"/>
                <a:ext cx="9656318" cy="3626031"/>
              </a:xfrm>
              <a:custGeom>
                <a:avLst/>
                <a:gdLst/>
                <a:ahLst/>
                <a:cxnLst/>
                <a:rect l="l" t="t" r="r" b="b"/>
                <a:pathLst>
                  <a:path w="9656318" h="3626031">
                    <a:moveTo>
                      <a:pt x="0" y="604339"/>
                    </a:moveTo>
                    <a:cubicBezTo>
                      <a:pt x="0" y="270592"/>
                      <a:pt x="199009" y="0"/>
                      <a:pt x="444500" y="0"/>
                    </a:cubicBezTo>
                    <a:lnTo>
                      <a:pt x="9211818" y="0"/>
                    </a:lnTo>
                    <a:cubicBezTo>
                      <a:pt x="9457310" y="0"/>
                      <a:pt x="9656318" y="270592"/>
                      <a:pt x="9656318" y="604339"/>
                    </a:cubicBezTo>
                    <a:lnTo>
                      <a:pt x="9656318" y="3021693"/>
                    </a:lnTo>
                    <a:cubicBezTo>
                      <a:pt x="9656318" y="3355440"/>
                      <a:pt x="9457310" y="3626031"/>
                      <a:pt x="9211818" y="3626031"/>
                    </a:cubicBezTo>
                    <a:lnTo>
                      <a:pt x="444500" y="3626031"/>
                    </a:lnTo>
                    <a:cubicBezTo>
                      <a:pt x="199009" y="3626031"/>
                      <a:pt x="0" y="3355440"/>
                      <a:pt x="0" y="3021693"/>
                    </a:cubicBezTo>
                    <a:close/>
                  </a:path>
                </a:pathLst>
              </a:custGeom>
              <a:solidFill>
                <a:srgbClr val="A02B93"/>
              </a:solidFill>
            </p:spPr>
            <p:txBody>
              <a:bodyPr/>
              <a:lstStyle/>
              <a:p>
                <a:endParaRPr lang="en-US"/>
              </a:p>
            </p:txBody>
          </p:sp>
          <p:sp>
            <p:nvSpPr>
              <p:cNvPr id="10" name="Freeform 10"/>
              <p:cNvSpPr/>
              <p:nvPr/>
            </p:nvSpPr>
            <p:spPr>
              <a:xfrm>
                <a:off x="0" y="0"/>
                <a:ext cx="9694418" cy="3678351"/>
              </a:xfrm>
              <a:custGeom>
                <a:avLst/>
                <a:gdLst/>
                <a:ahLst/>
                <a:cxnLst/>
                <a:rect l="l" t="t" r="r" b="b"/>
                <a:pathLst>
                  <a:path w="9694418" h="3678351">
                    <a:moveTo>
                      <a:pt x="0" y="630508"/>
                    </a:moveTo>
                    <a:cubicBezTo>
                      <a:pt x="0" y="282106"/>
                      <a:pt x="207772" y="0"/>
                      <a:pt x="463550" y="0"/>
                    </a:cubicBezTo>
                    <a:lnTo>
                      <a:pt x="9230868" y="0"/>
                    </a:lnTo>
                    <a:lnTo>
                      <a:pt x="9230868" y="26169"/>
                    </a:lnTo>
                    <a:lnTo>
                      <a:pt x="9230868" y="0"/>
                    </a:lnTo>
                    <a:cubicBezTo>
                      <a:pt x="9486647" y="0"/>
                      <a:pt x="9694418" y="282106"/>
                      <a:pt x="9694418" y="630508"/>
                    </a:cubicBezTo>
                    <a:lnTo>
                      <a:pt x="9675368" y="630508"/>
                    </a:lnTo>
                    <a:lnTo>
                      <a:pt x="9694418" y="630508"/>
                    </a:lnTo>
                    <a:lnTo>
                      <a:pt x="9694418" y="3047862"/>
                    </a:lnTo>
                    <a:lnTo>
                      <a:pt x="9675368" y="3047862"/>
                    </a:lnTo>
                    <a:lnTo>
                      <a:pt x="9694418" y="3047862"/>
                    </a:lnTo>
                    <a:cubicBezTo>
                      <a:pt x="9694418" y="3396264"/>
                      <a:pt x="9486647" y="3678351"/>
                      <a:pt x="9230868" y="3678351"/>
                    </a:cubicBezTo>
                    <a:lnTo>
                      <a:pt x="9230868" y="3652200"/>
                    </a:lnTo>
                    <a:lnTo>
                      <a:pt x="9230868" y="3678351"/>
                    </a:lnTo>
                    <a:lnTo>
                      <a:pt x="463550" y="3678351"/>
                    </a:lnTo>
                    <a:lnTo>
                      <a:pt x="463550" y="3652200"/>
                    </a:lnTo>
                    <a:lnTo>
                      <a:pt x="463550" y="3678351"/>
                    </a:lnTo>
                    <a:cubicBezTo>
                      <a:pt x="207772" y="3678351"/>
                      <a:pt x="0" y="3396264"/>
                      <a:pt x="0" y="3047862"/>
                    </a:cubicBezTo>
                    <a:lnTo>
                      <a:pt x="0" y="630508"/>
                    </a:lnTo>
                    <a:lnTo>
                      <a:pt x="19050" y="630508"/>
                    </a:lnTo>
                    <a:lnTo>
                      <a:pt x="0" y="630508"/>
                    </a:lnTo>
                    <a:moveTo>
                      <a:pt x="38100" y="630508"/>
                    </a:moveTo>
                    <a:lnTo>
                      <a:pt x="38100" y="3047862"/>
                    </a:lnTo>
                    <a:lnTo>
                      <a:pt x="19050" y="3047862"/>
                    </a:lnTo>
                    <a:lnTo>
                      <a:pt x="38100" y="3047862"/>
                    </a:lnTo>
                    <a:cubicBezTo>
                      <a:pt x="38100" y="3366954"/>
                      <a:pt x="228346" y="3626031"/>
                      <a:pt x="463550" y="3626031"/>
                    </a:cubicBezTo>
                    <a:lnTo>
                      <a:pt x="9230868" y="3626031"/>
                    </a:lnTo>
                    <a:cubicBezTo>
                      <a:pt x="9466073" y="3626031"/>
                      <a:pt x="9656318" y="3366953"/>
                      <a:pt x="9656318" y="3047862"/>
                    </a:cubicBezTo>
                    <a:lnTo>
                      <a:pt x="9656318" y="630508"/>
                    </a:lnTo>
                    <a:cubicBezTo>
                      <a:pt x="9656318" y="311416"/>
                      <a:pt x="9466072" y="52339"/>
                      <a:pt x="9230868" y="52339"/>
                    </a:cubicBezTo>
                    <a:lnTo>
                      <a:pt x="463550" y="52339"/>
                    </a:lnTo>
                    <a:lnTo>
                      <a:pt x="463550" y="26169"/>
                    </a:lnTo>
                    <a:lnTo>
                      <a:pt x="463550" y="52339"/>
                    </a:lnTo>
                    <a:cubicBezTo>
                      <a:pt x="228346" y="52339"/>
                      <a:pt x="38100" y="311416"/>
                      <a:pt x="38100" y="630508"/>
                    </a:cubicBezTo>
                    <a:close/>
                  </a:path>
                </a:pathLst>
              </a:custGeom>
              <a:solidFill>
                <a:srgbClr val="FFFFFF"/>
              </a:solidFill>
            </p:spPr>
            <p:txBody>
              <a:bodyPr/>
              <a:lstStyle/>
              <a:p>
                <a:endParaRPr lang="en-US"/>
              </a:p>
            </p:txBody>
          </p:sp>
        </p:grpSp>
        <p:sp>
          <p:nvSpPr>
            <p:cNvPr id="11" name="TextBox 11"/>
            <p:cNvSpPr txBox="1"/>
            <p:nvPr/>
          </p:nvSpPr>
          <p:spPr>
            <a:xfrm>
              <a:off x="0" y="202374"/>
              <a:ext cx="9603783" cy="3292602"/>
            </a:xfrm>
            <a:prstGeom prst="rect">
              <a:avLst/>
            </a:prstGeom>
          </p:spPr>
          <p:txBody>
            <a:bodyPr lIns="0" tIns="0" rIns="0" bIns="0" rtlCol="0" anchor="t">
              <a:spAutoFit/>
            </a:bodyPr>
            <a:lstStyle/>
            <a:p>
              <a:pPr algn="ctr">
                <a:lnSpc>
                  <a:spcPts val="3888"/>
                </a:lnSpc>
              </a:pPr>
              <a:r>
                <a:rPr lang="en-US" sz="3600">
                  <a:solidFill>
                    <a:srgbClr val="FFFFFF"/>
                  </a:solidFill>
                  <a:latin typeface="Arimo"/>
                </a:rPr>
                <a:t>Increases and sustains blood glucose by stimulating gluconeogenesis in the liver and decreasing glucose use in the body. </a:t>
              </a:r>
            </a:p>
          </p:txBody>
        </p:sp>
      </p:grpSp>
      <p:grpSp>
        <p:nvGrpSpPr>
          <p:cNvPr id="12" name="Group 12"/>
          <p:cNvGrpSpPr/>
          <p:nvPr/>
        </p:nvGrpSpPr>
        <p:grpSpPr>
          <a:xfrm>
            <a:off x="9714114" y="4109411"/>
            <a:ext cx="7270833" cy="2008214"/>
            <a:chOff x="0" y="0"/>
            <a:chExt cx="9694444" cy="2677618"/>
          </a:xfrm>
        </p:grpSpPr>
        <p:grpSp>
          <p:nvGrpSpPr>
            <p:cNvPr id="13" name="Group 13"/>
            <p:cNvGrpSpPr/>
            <p:nvPr/>
          </p:nvGrpSpPr>
          <p:grpSpPr>
            <a:xfrm>
              <a:off x="0" y="0"/>
              <a:ext cx="9694444" cy="2677618"/>
              <a:chOff x="0" y="0"/>
              <a:chExt cx="9694444" cy="2677618"/>
            </a:xfrm>
          </p:grpSpPr>
          <p:sp>
            <p:nvSpPr>
              <p:cNvPr id="14" name="Freeform 14"/>
              <p:cNvSpPr/>
              <p:nvPr/>
            </p:nvSpPr>
            <p:spPr>
              <a:xfrm>
                <a:off x="19050" y="19050"/>
                <a:ext cx="9656318" cy="2639568"/>
              </a:xfrm>
              <a:custGeom>
                <a:avLst/>
                <a:gdLst/>
                <a:ahLst/>
                <a:cxnLst/>
                <a:rect l="l" t="t" r="r" b="b"/>
                <a:pathLst>
                  <a:path w="9656318" h="2639568">
                    <a:moveTo>
                      <a:pt x="0" y="439928"/>
                    </a:moveTo>
                    <a:cubicBezTo>
                      <a:pt x="0" y="196977"/>
                      <a:pt x="199009" y="0"/>
                      <a:pt x="444500" y="0"/>
                    </a:cubicBezTo>
                    <a:lnTo>
                      <a:pt x="9211818" y="0"/>
                    </a:lnTo>
                    <a:cubicBezTo>
                      <a:pt x="9457310" y="0"/>
                      <a:pt x="9656318" y="196977"/>
                      <a:pt x="9656318" y="439928"/>
                    </a:cubicBezTo>
                    <a:lnTo>
                      <a:pt x="9656318" y="2199640"/>
                    </a:lnTo>
                    <a:cubicBezTo>
                      <a:pt x="9656318" y="2442591"/>
                      <a:pt x="9457310" y="2639568"/>
                      <a:pt x="9211818" y="2639568"/>
                    </a:cubicBezTo>
                    <a:lnTo>
                      <a:pt x="444500" y="2639568"/>
                    </a:lnTo>
                    <a:cubicBezTo>
                      <a:pt x="199009" y="2639568"/>
                      <a:pt x="0" y="2442591"/>
                      <a:pt x="0" y="2199640"/>
                    </a:cubicBezTo>
                    <a:close/>
                  </a:path>
                </a:pathLst>
              </a:custGeom>
              <a:solidFill>
                <a:srgbClr val="2DA537"/>
              </a:solidFill>
            </p:spPr>
            <p:txBody>
              <a:bodyPr/>
              <a:lstStyle/>
              <a:p>
                <a:endParaRPr lang="en-US"/>
              </a:p>
            </p:txBody>
          </p:sp>
          <p:sp>
            <p:nvSpPr>
              <p:cNvPr id="15" name="Freeform 15"/>
              <p:cNvSpPr/>
              <p:nvPr/>
            </p:nvSpPr>
            <p:spPr>
              <a:xfrm>
                <a:off x="0" y="0"/>
                <a:ext cx="9694418" cy="2677668"/>
              </a:xfrm>
              <a:custGeom>
                <a:avLst/>
                <a:gdLst/>
                <a:ahLst/>
                <a:cxnLst/>
                <a:rect l="l" t="t" r="r" b="b"/>
                <a:pathLst>
                  <a:path w="9694418" h="2677668">
                    <a:moveTo>
                      <a:pt x="0" y="458978"/>
                    </a:moveTo>
                    <a:cubicBezTo>
                      <a:pt x="0" y="205359"/>
                      <a:pt x="207772" y="0"/>
                      <a:pt x="463550" y="0"/>
                    </a:cubicBezTo>
                    <a:lnTo>
                      <a:pt x="9230868" y="0"/>
                    </a:lnTo>
                    <a:lnTo>
                      <a:pt x="9230868" y="19050"/>
                    </a:lnTo>
                    <a:lnTo>
                      <a:pt x="9230868" y="0"/>
                    </a:lnTo>
                    <a:cubicBezTo>
                      <a:pt x="9486647" y="0"/>
                      <a:pt x="9694418" y="205359"/>
                      <a:pt x="9694418" y="458978"/>
                    </a:cubicBezTo>
                    <a:lnTo>
                      <a:pt x="9675368" y="458978"/>
                    </a:lnTo>
                    <a:lnTo>
                      <a:pt x="9694418" y="458978"/>
                    </a:lnTo>
                    <a:lnTo>
                      <a:pt x="9694418" y="2218690"/>
                    </a:lnTo>
                    <a:lnTo>
                      <a:pt x="9675368" y="2218690"/>
                    </a:lnTo>
                    <a:lnTo>
                      <a:pt x="9694418" y="2218690"/>
                    </a:lnTo>
                    <a:cubicBezTo>
                      <a:pt x="9694418" y="2472309"/>
                      <a:pt x="9486647" y="2677668"/>
                      <a:pt x="9230868" y="2677668"/>
                    </a:cubicBezTo>
                    <a:lnTo>
                      <a:pt x="9230868" y="2658618"/>
                    </a:lnTo>
                    <a:lnTo>
                      <a:pt x="9230868" y="2677668"/>
                    </a:lnTo>
                    <a:lnTo>
                      <a:pt x="463550" y="2677668"/>
                    </a:lnTo>
                    <a:lnTo>
                      <a:pt x="463550" y="2658618"/>
                    </a:lnTo>
                    <a:lnTo>
                      <a:pt x="463550" y="2677668"/>
                    </a:lnTo>
                    <a:cubicBezTo>
                      <a:pt x="207772" y="2677668"/>
                      <a:pt x="0" y="2472309"/>
                      <a:pt x="0" y="2218690"/>
                    </a:cubicBezTo>
                    <a:lnTo>
                      <a:pt x="0" y="458978"/>
                    </a:lnTo>
                    <a:lnTo>
                      <a:pt x="19050" y="458978"/>
                    </a:lnTo>
                    <a:lnTo>
                      <a:pt x="0" y="458978"/>
                    </a:lnTo>
                    <a:moveTo>
                      <a:pt x="38100" y="458978"/>
                    </a:moveTo>
                    <a:lnTo>
                      <a:pt x="38100" y="2218690"/>
                    </a:lnTo>
                    <a:lnTo>
                      <a:pt x="19050" y="2218690"/>
                    </a:lnTo>
                    <a:lnTo>
                      <a:pt x="38100" y="2218690"/>
                    </a:lnTo>
                    <a:cubicBezTo>
                      <a:pt x="38100" y="2450973"/>
                      <a:pt x="228346" y="2639568"/>
                      <a:pt x="463550" y="2639568"/>
                    </a:cubicBezTo>
                    <a:lnTo>
                      <a:pt x="9230868" y="2639568"/>
                    </a:lnTo>
                    <a:cubicBezTo>
                      <a:pt x="9466073" y="2639568"/>
                      <a:pt x="9656318" y="2450973"/>
                      <a:pt x="9656318" y="2218690"/>
                    </a:cubicBezTo>
                    <a:lnTo>
                      <a:pt x="9656318" y="458978"/>
                    </a:lnTo>
                    <a:cubicBezTo>
                      <a:pt x="9656318" y="226695"/>
                      <a:pt x="9466072" y="38100"/>
                      <a:pt x="9230868" y="38100"/>
                    </a:cubicBezTo>
                    <a:lnTo>
                      <a:pt x="463550" y="38100"/>
                    </a:lnTo>
                    <a:lnTo>
                      <a:pt x="463550" y="19050"/>
                    </a:lnTo>
                    <a:lnTo>
                      <a:pt x="463550" y="38100"/>
                    </a:lnTo>
                    <a:cubicBezTo>
                      <a:pt x="228346" y="38100"/>
                      <a:pt x="38100" y="226695"/>
                      <a:pt x="38100" y="458978"/>
                    </a:cubicBezTo>
                    <a:close/>
                  </a:path>
                </a:pathLst>
              </a:custGeom>
              <a:solidFill>
                <a:srgbClr val="FFFFFF"/>
              </a:solidFill>
            </p:spPr>
            <p:txBody>
              <a:bodyPr/>
              <a:lstStyle/>
              <a:p>
                <a:endParaRPr lang="en-US"/>
              </a:p>
            </p:txBody>
          </p:sp>
        </p:grpSp>
        <p:sp>
          <p:nvSpPr>
            <p:cNvPr id="16" name="TextBox 16"/>
            <p:cNvSpPr txBox="1"/>
            <p:nvPr/>
          </p:nvSpPr>
          <p:spPr>
            <a:xfrm>
              <a:off x="250770" y="997433"/>
              <a:ext cx="9192904" cy="701802"/>
            </a:xfrm>
            <a:prstGeom prst="rect">
              <a:avLst/>
            </a:prstGeom>
          </p:spPr>
          <p:txBody>
            <a:bodyPr lIns="0" tIns="0" rIns="0" bIns="0" rtlCol="0" anchor="t">
              <a:spAutoFit/>
            </a:bodyPr>
            <a:lstStyle/>
            <a:p>
              <a:pPr algn="ctr">
                <a:lnSpc>
                  <a:spcPts val="3888"/>
                </a:lnSpc>
              </a:pPr>
              <a:r>
                <a:rPr lang="en-US" sz="3600">
                  <a:solidFill>
                    <a:srgbClr val="FFFFFF"/>
                  </a:solidFill>
                  <a:latin typeface="Arimo"/>
                </a:rPr>
                <a:t>Anti-inflammatory effects</a:t>
              </a:r>
            </a:p>
          </p:txBody>
        </p:sp>
      </p:grpSp>
      <p:grpSp>
        <p:nvGrpSpPr>
          <p:cNvPr id="17" name="Group 17"/>
          <p:cNvGrpSpPr/>
          <p:nvPr/>
        </p:nvGrpSpPr>
        <p:grpSpPr>
          <a:xfrm>
            <a:off x="9714114" y="6509312"/>
            <a:ext cx="7270833" cy="2008214"/>
            <a:chOff x="0" y="0"/>
            <a:chExt cx="9694444" cy="2677618"/>
          </a:xfrm>
        </p:grpSpPr>
        <p:grpSp>
          <p:nvGrpSpPr>
            <p:cNvPr id="18" name="Group 18"/>
            <p:cNvGrpSpPr/>
            <p:nvPr/>
          </p:nvGrpSpPr>
          <p:grpSpPr>
            <a:xfrm>
              <a:off x="0" y="0"/>
              <a:ext cx="9694444" cy="2677618"/>
              <a:chOff x="0" y="0"/>
              <a:chExt cx="9694444" cy="2677618"/>
            </a:xfrm>
          </p:grpSpPr>
          <p:sp>
            <p:nvSpPr>
              <p:cNvPr id="19" name="Freeform 19"/>
              <p:cNvSpPr/>
              <p:nvPr/>
            </p:nvSpPr>
            <p:spPr>
              <a:xfrm>
                <a:off x="19050" y="19050"/>
                <a:ext cx="9656318" cy="2639568"/>
              </a:xfrm>
              <a:custGeom>
                <a:avLst/>
                <a:gdLst/>
                <a:ahLst/>
                <a:cxnLst/>
                <a:rect l="l" t="t" r="r" b="b"/>
                <a:pathLst>
                  <a:path w="9656318" h="2639568">
                    <a:moveTo>
                      <a:pt x="0" y="439928"/>
                    </a:moveTo>
                    <a:cubicBezTo>
                      <a:pt x="0" y="196977"/>
                      <a:pt x="199009" y="0"/>
                      <a:pt x="444500" y="0"/>
                    </a:cubicBezTo>
                    <a:lnTo>
                      <a:pt x="9211818" y="0"/>
                    </a:lnTo>
                    <a:cubicBezTo>
                      <a:pt x="9457310" y="0"/>
                      <a:pt x="9656318" y="196977"/>
                      <a:pt x="9656318" y="439928"/>
                    </a:cubicBezTo>
                    <a:lnTo>
                      <a:pt x="9656318" y="2199640"/>
                    </a:lnTo>
                    <a:cubicBezTo>
                      <a:pt x="9656318" y="2442591"/>
                      <a:pt x="9457310" y="2639568"/>
                      <a:pt x="9211818" y="2639568"/>
                    </a:cubicBezTo>
                    <a:lnTo>
                      <a:pt x="444500" y="2639568"/>
                    </a:lnTo>
                    <a:cubicBezTo>
                      <a:pt x="199009" y="2639568"/>
                      <a:pt x="0" y="2442591"/>
                      <a:pt x="0" y="2199640"/>
                    </a:cubicBezTo>
                    <a:close/>
                  </a:path>
                </a:pathLst>
              </a:custGeom>
              <a:solidFill>
                <a:srgbClr val="EB9685"/>
              </a:solidFill>
            </p:spPr>
            <p:txBody>
              <a:bodyPr/>
              <a:lstStyle/>
              <a:p>
                <a:endParaRPr lang="en-US"/>
              </a:p>
            </p:txBody>
          </p:sp>
          <p:sp>
            <p:nvSpPr>
              <p:cNvPr id="20" name="Freeform 20"/>
              <p:cNvSpPr/>
              <p:nvPr/>
            </p:nvSpPr>
            <p:spPr>
              <a:xfrm>
                <a:off x="0" y="0"/>
                <a:ext cx="9694418" cy="2677668"/>
              </a:xfrm>
              <a:custGeom>
                <a:avLst/>
                <a:gdLst/>
                <a:ahLst/>
                <a:cxnLst/>
                <a:rect l="l" t="t" r="r" b="b"/>
                <a:pathLst>
                  <a:path w="9694418" h="2677668">
                    <a:moveTo>
                      <a:pt x="0" y="458978"/>
                    </a:moveTo>
                    <a:cubicBezTo>
                      <a:pt x="0" y="205359"/>
                      <a:pt x="207772" y="0"/>
                      <a:pt x="463550" y="0"/>
                    </a:cubicBezTo>
                    <a:lnTo>
                      <a:pt x="9230868" y="0"/>
                    </a:lnTo>
                    <a:lnTo>
                      <a:pt x="9230868" y="19050"/>
                    </a:lnTo>
                    <a:lnTo>
                      <a:pt x="9230868" y="0"/>
                    </a:lnTo>
                    <a:cubicBezTo>
                      <a:pt x="9486647" y="0"/>
                      <a:pt x="9694418" y="205359"/>
                      <a:pt x="9694418" y="458978"/>
                    </a:cubicBezTo>
                    <a:lnTo>
                      <a:pt x="9675368" y="458978"/>
                    </a:lnTo>
                    <a:lnTo>
                      <a:pt x="9694418" y="458978"/>
                    </a:lnTo>
                    <a:lnTo>
                      <a:pt x="9694418" y="2218690"/>
                    </a:lnTo>
                    <a:lnTo>
                      <a:pt x="9675368" y="2218690"/>
                    </a:lnTo>
                    <a:lnTo>
                      <a:pt x="9694418" y="2218690"/>
                    </a:lnTo>
                    <a:cubicBezTo>
                      <a:pt x="9694418" y="2472309"/>
                      <a:pt x="9486647" y="2677668"/>
                      <a:pt x="9230868" y="2677668"/>
                    </a:cubicBezTo>
                    <a:lnTo>
                      <a:pt x="9230868" y="2658618"/>
                    </a:lnTo>
                    <a:lnTo>
                      <a:pt x="9230868" y="2677668"/>
                    </a:lnTo>
                    <a:lnTo>
                      <a:pt x="463550" y="2677668"/>
                    </a:lnTo>
                    <a:lnTo>
                      <a:pt x="463550" y="2658618"/>
                    </a:lnTo>
                    <a:lnTo>
                      <a:pt x="463550" y="2677668"/>
                    </a:lnTo>
                    <a:cubicBezTo>
                      <a:pt x="207772" y="2677668"/>
                      <a:pt x="0" y="2472309"/>
                      <a:pt x="0" y="2218690"/>
                    </a:cubicBezTo>
                    <a:lnTo>
                      <a:pt x="0" y="458978"/>
                    </a:lnTo>
                    <a:lnTo>
                      <a:pt x="19050" y="458978"/>
                    </a:lnTo>
                    <a:lnTo>
                      <a:pt x="0" y="458978"/>
                    </a:lnTo>
                    <a:moveTo>
                      <a:pt x="38100" y="458978"/>
                    </a:moveTo>
                    <a:lnTo>
                      <a:pt x="38100" y="2218690"/>
                    </a:lnTo>
                    <a:lnTo>
                      <a:pt x="19050" y="2218690"/>
                    </a:lnTo>
                    <a:lnTo>
                      <a:pt x="38100" y="2218690"/>
                    </a:lnTo>
                    <a:cubicBezTo>
                      <a:pt x="38100" y="2450973"/>
                      <a:pt x="228346" y="2639568"/>
                      <a:pt x="463550" y="2639568"/>
                    </a:cubicBezTo>
                    <a:lnTo>
                      <a:pt x="9230868" y="2639568"/>
                    </a:lnTo>
                    <a:cubicBezTo>
                      <a:pt x="9466073" y="2639568"/>
                      <a:pt x="9656318" y="2450973"/>
                      <a:pt x="9656318" y="2218690"/>
                    </a:cubicBezTo>
                    <a:lnTo>
                      <a:pt x="9656318" y="458978"/>
                    </a:lnTo>
                    <a:cubicBezTo>
                      <a:pt x="9656318" y="226695"/>
                      <a:pt x="9466072" y="38100"/>
                      <a:pt x="9230868" y="38100"/>
                    </a:cubicBezTo>
                    <a:lnTo>
                      <a:pt x="463550" y="38100"/>
                    </a:lnTo>
                    <a:lnTo>
                      <a:pt x="463550" y="19050"/>
                    </a:lnTo>
                    <a:lnTo>
                      <a:pt x="463550" y="38100"/>
                    </a:lnTo>
                    <a:cubicBezTo>
                      <a:pt x="228346" y="38100"/>
                      <a:pt x="38100" y="226695"/>
                      <a:pt x="38100" y="458978"/>
                    </a:cubicBezTo>
                    <a:close/>
                  </a:path>
                </a:pathLst>
              </a:custGeom>
              <a:solidFill>
                <a:srgbClr val="FFFFFF"/>
              </a:solidFill>
            </p:spPr>
            <p:txBody>
              <a:bodyPr/>
              <a:lstStyle/>
              <a:p>
                <a:endParaRPr lang="en-US"/>
              </a:p>
            </p:txBody>
          </p:sp>
        </p:grpSp>
        <p:sp>
          <p:nvSpPr>
            <p:cNvPr id="21" name="TextBox 21"/>
            <p:cNvSpPr txBox="1"/>
            <p:nvPr/>
          </p:nvSpPr>
          <p:spPr>
            <a:xfrm>
              <a:off x="250770" y="673583"/>
              <a:ext cx="9192904" cy="1349502"/>
            </a:xfrm>
            <a:prstGeom prst="rect">
              <a:avLst/>
            </a:prstGeom>
          </p:spPr>
          <p:txBody>
            <a:bodyPr lIns="0" tIns="0" rIns="0" bIns="0" rtlCol="0" anchor="t">
              <a:spAutoFit/>
            </a:bodyPr>
            <a:lstStyle/>
            <a:p>
              <a:pPr algn="ctr">
                <a:lnSpc>
                  <a:spcPts val="3888"/>
                </a:lnSpc>
              </a:pPr>
              <a:r>
                <a:rPr lang="en-US" sz="3600">
                  <a:solidFill>
                    <a:srgbClr val="FFFFFF"/>
                  </a:solidFill>
                  <a:latin typeface="Arimo"/>
                </a:rPr>
                <a:t>Decreases eosinophils and lymphocytes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 y="1824896"/>
            <a:ext cx="1097282" cy="1010190"/>
          </a:xfrm>
          <a:custGeom>
            <a:avLst/>
            <a:gdLst/>
            <a:ahLst/>
            <a:cxnLst/>
            <a:rect l="l" t="t" r="r" b="b"/>
            <a:pathLst>
              <a:path w="1097282" h="1010190">
                <a:moveTo>
                  <a:pt x="0" y="0"/>
                </a:moveTo>
                <a:lnTo>
                  <a:pt x="1097282" y="0"/>
                </a:lnTo>
                <a:lnTo>
                  <a:pt x="1097282" y="1010190"/>
                </a:lnTo>
                <a:lnTo>
                  <a:pt x="0" y="10101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960118" y="920931"/>
            <a:ext cx="16361231" cy="2841174"/>
            <a:chOff x="0" y="0"/>
            <a:chExt cx="21814974" cy="3788232"/>
          </a:xfrm>
        </p:grpSpPr>
        <p:sp>
          <p:nvSpPr>
            <p:cNvPr id="4" name="Freeform 4"/>
            <p:cNvSpPr/>
            <p:nvPr/>
          </p:nvSpPr>
          <p:spPr>
            <a:xfrm>
              <a:off x="0" y="0"/>
              <a:ext cx="21814917" cy="3788283"/>
            </a:xfrm>
            <a:custGeom>
              <a:avLst/>
              <a:gdLst/>
              <a:ahLst/>
              <a:cxnLst/>
              <a:rect l="l" t="t" r="r" b="b"/>
              <a:pathLst>
                <a:path w="21814917" h="3788283">
                  <a:moveTo>
                    <a:pt x="0" y="0"/>
                  </a:moveTo>
                  <a:lnTo>
                    <a:pt x="21814917" y="0"/>
                  </a:lnTo>
                  <a:lnTo>
                    <a:pt x="21814917" y="3788283"/>
                  </a:lnTo>
                  <a:lnTo>
                    <a:pt x="0" y="3788283"/>
                  </a:lnTo>
                  <a:close/>
                </a:path>
              </a:pathLst>
            </a:custGeom>
            <a:solidFill>
              <a:srgbClr val="FFFFFF"/>
            </a:solidFill>
          </p:spPr>
          <p:txBody>
            <a:bodyPr/>
            <a:lstStyle/>
            <a:p>
              <a:endParaRPr lang="en-US"/>
            </a:p>
          </p:txBody>
        </p:sp>
      </p:grpSp>
      <p:sp>
        <p:nvSpPr>
          <p:cNvPr id="5" name="TextBox 5"/>
          <p:cNvSpPr txBox="1"/>
          <p:nvPr/>
        </p:nvSpPr>
        <p:spPr>
          <a:xfrm>
            <a:off x="1656887" y="1892456"/>
            <a:ext cx="15076635" cy="1033653"/>
          </a:xfrm>
          <a:prstGeom prst="rect">
            <a:avLst/>
          </a:prstGeom>
        </p:spPr>
        <p:txBody>
          <a:bodyPr lIns="0" tIns="0" rIns="0" bIns="0" rtlCol="0" anchor="t">
            <a:spAutoFit/>
          </a:bodyPr>
          <a:lstStyle/>
          <a:p>
            <a:pPr algn="l">
              <a:lnSpc>
                <a:spcPts val="7776"/>
              </a:lnSpc>
            </a:pPr>
            <a:r>
              <a:rPr lang="en-US" sz="7200">
                <a:solidFill>
                  <a:srgbClr val="000000"/>
                </a:solidFill>
                <a:latin typeface="Arimo"/>
              </a:rPr>
              <a:t>Glucocorticoids</a:t>
            </a:r>
          </a:p>
        </p:txBody>
      </p:sp>
      <p:sp>
        <p:nvSpPr>
          <p:cNvPr id="6" name="AutoShape 6"/>
          <p:cNvSpPr/>
          <p:nvPr/>
        </p:nvSpPr>
        <p:spPr>
          <a:xfrm rot="10781417">
            <a:off x="1214322" y="9708919"/>
            <a:ext cx="15859357" cy="0"/>
          </a:xfrm>
          <a:prstGeom prst="line">
            <a:avLst/>
          </a:prstGeom>
          <a:ln w="47625" cap="rnd">
            <a:solidFill>
              <a:srgbClr val="0F9ED5"/>
            </a:solidFill>
            <a:prstDash val="solid"/>
            <a:headEnd type="none" w="sm" len="sm"/>
            <a:tailEnd type="none" w="sm" len="sm"/>
          </a:ln>
        </p:spPr>
        <p:txBody>
          <a:bodyPr/>
          <a:lstStyle/>
          <a:p>
            <a:endParaRPr lang="en-US"/>
          </a:p>
        </p:txBody>
      </p:sp>
      <p:sp>
        <p:nvSpPr>
          <p:cNvPr id="7" name="TextBox 7"/>
          <p:cNvSpPr txBox="1"/>
          <p:nvPr/>
        </p:nvSpPr>
        <p:spPr>
          <a:xfrm>
            <a:off x="2583137" y="3230197"/>
            <a:ext cx="5338522" cy="531908"/>
          </a:xfrm>
          <a:prstGeom prst="rect">
            <a:avLst/>
          </a:prstGeom>
        </p:spPr>
        <p:txBody>
          <a:bodyPr lIns="0" tIns="0" rIns="0" bIns="0" rtlCol="0" anchor="t">
            <a:spAutoFit/>
          </a:bodyPr>
          <a:lstStyle/>
          <a:p>
            <a:pPr algn="l">
              <a:lnSpc>
                <a:spcPts val="4320"/>
              </a:lnSpc>
            </a:pPr>
            <a:r>
              <a:rPr lang="en-US" sz="3600">
                <a:solidFill>
                  <a:srgbClr val="000000"/>
                </a:solidFill>
                <a:latin typeface="Arimo Bold"/>
              </a:rPr>
              <a:t>Deficiency</a:t>
            </a:r>
          </a:p>
        </p:txBody>
      </p:sp>
      <p:sp>
        <p:nvSpPr>
          <p:cNvPr id="8" name="TextBox 8"/>
          <p:cNvSpPr txBox="1"/>
          <p:nvPr/>
        </p:nvSpPr>
        <p:spPr>
          <a:xfrm>
            <a:off x="2583137" y="3922536"/>
            <a:ext cx="5338522" cy="3871955"/>
          </a:xfrm>
          <a:prstGeom prst="rect">
            <a:avLst/>
          </a:prstGeom>
        </p:spPr>
        <p:txBody>
          <a:bodyPr lIns="0" tIns="0" rIns="0" bIns="0" rtlCol="0" anchor="t">
            <a:spAutoFit/>
          </a:bodyPr>
          <a:lstStyle/>
          <a:p>
            <a:pPr marL="488632" lvl="1" indent="-244316" algn="l">
              <a:lnSpc>
                <a:spcPts val="3240"/>
              </a:lnSpc>
              <a:buFont typeface="Arial"/>
              <a:buChar char="•"/>
            </a:pPr>
            <a:r>
              <a:rPr lang="en-US" sz="2700">
                <a:solidFill>
                  <a:srgbClr val="000000"/>
                </a:solidFill>
                <a:latin typeface="Arimo"/>
              </a:rPr>
              <a:t>Hypoglycemia</a:t>
            </a:r>
          </a:p>
          <a:p>
            <a:pPr marL="488632" lvl="1" indent="-244316" algn="l">
              <a:lnSpc>
                <a:spcPts val="3240"/>
              </a:lnSpc>
              <a:buFont typeface="Arial"/>
              <a:buChar char="•"/>
            </a:pPr>
            <a:r>
              <a:rPr lang="en-US" sz="2700">
                <a:solidFill>
                  <a:srgbClr val="000000"/>
                </a:solidFill>
                <a:latin typeface="Arimo"/>
              </a:rPr>
              <a:t>Nausea, Vomiting</a:t>
            </a:r>
          </a:p>
          <a:p>
            <a:pPr marL="488632" lvl="1" indent="-244316" algn="l">
              <a:lnSpc>
                <a:spcPts val="3240"/>
              </a:lnSpc>
              <a:buFont typeface="Arial"/>
              <a:buChar char="•"/>
            </a:pPr>
            <a:r>
              <a:rPr lang="en-US" sz="2700">
                <a:solidFill>
                  <a:srgbClr val="000000"/>
                </a:solidFill>
                <a:latin typeface="Arimo"/>
              </a:rPr>
              <a:t>Fatigue</a:t>
            </a:r>
          </a:p>
          <a:p>
            <a:pPr marL="488632" lvl="1" indent="-244316" algn="l">
              <a:lnSpc>
                <a:spcPts val="3240"/>
              </a:lnSpc>
              <a:buFont typeface="Arial"/>
              <a:buChar char="•"/>
            </a:pPr>
            <a:r>
              <a:rPr lang="en-US" sz="2700">
                <a:solidFill>
                  <a:srgbClr val="000000"/>
                </a:solidFill>
                <a:latin typeface="Arimo"/>
              </a:rPr>
              <a:t>Muscle Weakness</a:t>
            </a:r>
          </a:p>
        </p:txBody>
      </p:sp>
      <p:sp>
        <p:nvSpPr>
          <p:cNvPr id="9" name="TextBox 9"/>
          <p:cNvSpPr txBox="1"/>
          <p:nvPr/>
        </p:nvSpPr>
        <p:spPr>
          <a:xfrm>
            <a:off x="10247061" y="3230197"/>
            <a:ext cx="5365714" cy="531908"/>
          </a:xfrm>
          <a:prstGeom prst="rect">
            <a:avLst/>
          </a:prstGeom>
        </p:spPr>
        <p:txBody>
          <a:bodyPr lIns="0" tIns="0" rIns="0" bIns="0" rtlCol="0" anchor="t">
            <a:spAutoFit/>
          </a:bodyPr>
          <a:lstStyle/>
          <a:p>
            <a:pPr algn="l">
              <a:lnSpc>
                <a:spcPts val="4320"/>
              </a:lnSpc>
            </a:pPr>
            <a:r>
              <a:rPr lang="en-US" sz="3600">
                <a:solidFill>
                  <a:srgbClr val="000000"/>
                </a:solidFill>
                <a:latin typeface="Arimo Bold"/>
              </a:rPr>
              <a:t>Excess</a:t>
            </a:r>
          </a:p>
        </p:txBody>
      </p:sp>
      <p:sp>
        <p:nvSpPr>
          <p:cNvPr id="10" name="TextBox 10"/>
          <p:cNvSpPr txBox="1"/>
          <p:nvPr/>
        </p:nvSpPr>
        <p:spPr>
          <a:xfrm>
            <a:off x="10176723" y="3922536"/>
            <a:ext cx="5436052" cy="4469830"/>
          </a:xfrm>
          <a:prstGeom prst="rect">
            <a:avLst/>
          </a:prstGeom>
        </p:spPr>
        <p:txBody>
          <a:bodyPr lIns="0" tIns="0" rIns="0" bIns="0" rtlCol="0" anchor="t">
            <a:spAutoFit/>
          </a:bodyPr>
          <a:lstStyle/>
          <a:p>
            <a:pPr marL="488632" lvl="1" indent="-244316" algn="l">
              <a:lnSpc>
                <a:spcPts val="3240"/>
              </a:lnSpc>
              <a:buFont typeface="Arial"/>
              <a:buChar char="•"/>
            </a:pPr>
            <a:r>
              <a:rPr lang="en-US" sz="2700">
                <a:solidFill>
                  <a:srgbClr val="000000"/>
                </a:solidFill>
                <a:latin typeface="Arimo"/>
              </a:rPr>
              <a:t>Hypertension</a:t>
            </a:r>
          </a:p>
          <a:p>
            <a:pPr marL="488632" lvl="1" indent="-244316" algn="l">
              <a:lnSpc>
                <a:spcPts val="3240"/>
              </a:lnSpc>
              <a:buFont typeface="Arial"/>
              <a:buChar char="•"/>
            </a:pPr>
            <a:r>
              <a:rPr lang="en-US" sz="2700">
                <a:solidFill>
                  <a:srgbClr val="000000"/>
                </a:solidFill>
                <a:latin typeface="Arimo"/>
              </a:rPr>
              <a:t>Weight Gain</a:t>
            </a:r>
          </a:p>
          <a:p>
            <a:pPr marL="488632" lvl="1" indent="-244316" algn="l">
              <a:lnSpc>
                <a:spcPts val="3240"/>
              </a:lnSpc>
              <a:buFont typeface="Arial"/>
              <a:buChar char="•"/>
            </a:pPr>
            <a:r>
              <a:rPr lang="en-US" sz="2700">
                <a:solidFill>
                  <a:srgbClr val="000000"/>
                </a:solidFill>
                <a:latin typeface="Arimo"/>
              </a:rPr>
              <a:t>Poor Growth</a:t>
            </a:r>
          </a:p>
          <a:p>
            <a:pPr marL="488632" lvl="1" indent="-244316" algn="l">
              <a:lnSpc>
                <a:spcPts val="3240"/>
              </a:lnSpc>
              <a:buFont typeface="Arial"/>
              <a:buChar char="•"/>
            </a:pPr>
            <a:r>
              <a:rPr lang="en-US" sz="2700">
                <a:solidFill>
                  <a:srgbClr val="000000"/>
                </a:solidFill>
                <a:latin typeface="Arimo"/>
              </a:rPr>
              <a:t>Stria</a:t>
            </a:r>
          </a:p>
          <a:p>
            <a:pPr marL="488632" lvl="1" indent="-244316" algn="l">
              <a:lnSpc>
                <a:spcPts val="3240"/>
              </a:lnSpc>
              <a:buFont typeface="Arial"/>
              <a:buChar char="•"/>
            </a:pPr>
            <a:r>
              <a:rPr lang="en-US" sz="2700">
                <a:solidFill>
                  <a:srgbClr val="000000"/>
                </a:solidFill>
                <a:latin typeface="Arimo"/>
              </a:rPr>
              <a:t>Sleep Disturbance</a:t>
            </a:r>
          </a:p>
          <a:p>
            <a:pPr marL="488632" lvl="1" indent="-244316" algn="l">
              <a:lnSpc>
                <a:spcPts val="3240"/>
              </a:lnSpc>
              <a:buFont typeface="Arial"/>
              <a:buChar char="•"/>
            </a:pPr>
            <a:r>
              <a:rPr lang="en-US" sz="2700">
                <a:solidFill>
                  <a:srgbClr val="000000"/>
                </a:solidFill>
                <a:latin typeface="Arimo"/>
              </a:rPr>
              <a:t>Anxiety</a:t>
            </a:r>
          </a:p>
          <a:p>
            <a:pPr marL="488632" lvl="1" indent="-244316" algn="l">
              <a:lnSpc>
                <a:spcPts val="3240"/>
              </a:lnSpc>
              <a:buFont typeface="Arial"/>
              <a:buChar char="•"/>
            </a:pPr>
            <a:r>
              <a:rPr lang="en-US" sz="2700">
                <a:solidFill>
                  <a:srgbClr val="000000"/>
                </a:solidFill>
                <a:latin typeface="Arimo"/>
              </a:rPr>
              <a:t>Menstrual Irregularity</a:t>
            </a:r>
          </a:p>
        </p:txBody>
      </p:sp>
      <p:sp>
        <p:nvSpPr>
          <p:cNvPr id="11" name="Freeform 11" descr="sad-adrenals-540x200.jpg"/>
          <p:cNvSpPr/>
          <p:nvPr/>
        </p:nvSpPr>
        <p:spPr>
          <a:xfrm>
            <a:off x="2064906" y="6513985"/>
            <a:ext cx="6207435" cy="2376889"/>
          </a:xfrm>
          <a:custGeom>
            <a:avLst/>
            <a:gdLst/>
            <a:ahLst/>
            <a:cxnLst/>
            <a:rect l="l" t="t" r="r" b="b"/>
            <a:pathLst>
              <a:path w="6207435" h="2376889">
                <a:moveTo>
                  <a:pt x="0" y="0"/>
                </a:moveTo>
                <a:lnTo>
                  <a:pt x="6207435" y="0"/>
                </a:lnTo>
                <a:lnTo>
                  <a:pt x="6207435" y="2376889"/>
                </a:lnTo>
                <a:lnTo>
                  <a:pt x="0" y="2376889"/>
                </a:lnTo>
                <a:lnTo>
                  <a:pt x="0" y="0"/>
                </a:lnTo>
                <a:close/>
              </a:path>
            </a:pathLst>
          </a:custGeom>
          <a:blipFill>
            <a:blip r:embed="rId4"/>
            <a:stretch>
              <a:fillRect l="-4950" t="-361" r="-1848" b="-2939"/>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7452-90F3-BF24-00BD-977D908043D9}"/>
              </a:ext>
            </a:extLst>
          </p:cNvPr>
          <p:cNvSpPr>
            <a:spLocks noGrp="1"/>
          </p:cNvSpPr>
          <p:nvPr>
            <p:ph type="title"/>
          </p:nvPr>
        </p:nvSpPr>
        <p:spPr>
          <a:xfrm>
            <a:off x="9588875" y="752477"/>
            <a:ext cx="6622272" cy="2574383"/>
          </a:xfrm>
        </p:spPr>
        <p:txBody>
          <a:bodyPr anchor="b">
            <a:normAutofit/>
          </a:bodyPr>
          <a:lstStyle/>
          <a:p>
            <a:r>
              <a:rPr lang="en-US" sz="8400"/>
              <a:t>Steroid Risks</a:t>
            </a:r>
          </a:p>
        </p:txBody>
      </p:sp>
      <p:pic>
        <p:nvPicPr>
          <p:cNvPr id="4" name="Picture 3" descr="b8c32759d2cb0ed3eb0278bf3f96b2ab.jpg">
            <a:extLst>
              <a:ext uri="{FF2B5EF4-FFF2-40B4-BE49-F238E27FC236}">
                <a16:creationId xmlns:a16="http://schemas.microsoft.com/office/drawing/2014/main" id="{B1468FF9-438C-5479-6D3B-24296B242D14}"/>
              </a:ext>
            </a:extLst>
          </p:cNvPr>
          <p:cNvPicPr>
            <a:picLocks noChangeAspect="1"/>
          </p:cNvPicPr>
          <p:nvPr/>
        </p:nvPicPr>
        <p:blipFill rotWithShape="1">
          <a:blip r:embed="rId2"/>
          <a:srcRect t="1709" r="3" b="3"/>
          <a:stretch/>
        </p:blipFill>
        <p:spPr>
          <a:xfrm>
            <a:off x="418715" y="449264"/>
            <a:ext cx="7832438" cy="9388475"/>
          </a:xfrm>
          <a:prstGeom prst="rect">
            <a:avLst/>
          </a:prstGeom>
        </p:spPr>
      </p:pic>
      <p:sp>
        <p:nvSpPr>
          <p:cNvPr id="3" name="Content Placeholder 2">
            <a:extLst>
              <a:ext uri="{FF2B5EF4-FFF2-40B4-BE49-F238E27FC236}">
                <a16:creationId xmlns:a16="http://schemas.microsoft.com/office/drawing/2014/main" id="{4FAD1A23-3D33-B532-6ACA-20CEDB809381}"/>
              </a:ext>
            </a:extLst>
          </p:cNvPr>
          <p:cNvSpPr>
            <a:spLocks noGrp="1"/>
          </p:cNvSpPr>
          <p:nvPr>
            <p:ph idx="1"/>
          </p:nvPr>
        </p:nvSpPr>
        <p:spPr>
          <a:xfrm>
            <a:off x="9588875" y="3968884"/>
            <a:ext cx="6652082" cy="5565641"/>
          </a:xfrm>
        </p:spPr>
        <p:txBody>
          <a:bodyPr vert="horz" lIns="137160" tIns="68580" rIns="137160" bIns="68580" rtlCol="0" anchor="t">
            <a:normAutofit/>
          </a:bodyPr>
          <a:lstStyle/>
          <a:p>
            <a:r>
              <a:rPr lang="en-US" sz="3000">
                <a:solidFill>
                  <a:schemeClr val="tx1">
                    <a:alpha val="80000"/>
                  </a:schemeClr>
                </a:solidFill>
              </a:rPr>
              <a:t>Poor Growth</a:t>
            </a:r>
          </a:p>
          <a:p>
            <a:r>
              <a:rPr lang="en-US" sz="3000">
                <a:solidFill>
                  <a:schemeClr val="tx1">
                    <a:alpha val="80000"/>
                  </a:schemeClr>
                </a:solidFill>
              </a:rPr>
              <a:t>Increased Weight Gain</a:t>
            </a:r>
          </a:p>
          <a:p>
            <a:r>
              <a:rPr lang="en-US" sz="3000">
                <a:solidFill>
                  <a:schemeClr val="tx1">
                    <a:alpha val="80000"/>
                  </a:schemeClr>
                </a:solidFill>
              </a:rPr>
              <a:t>Decreased Bone Mineral Density</a:t>
            </a:r>
          </a:p>
          <a:p>
            <a:r>
              <a:rPr lang="en-US" sz="3000">
                <a:solidFill>
                  <a:schemeClr val="tx1">
                    <a:alpha val="80000"/>
                  </a:schemeClr>
                </a:solidFill>
              </a:rPr>
              <a:t>Hypertension</a:t>
            </a:r>
          </a:p>
          <a:p>
            <a:r>
              <a:rPr lang="en-US" sz="3000">
                <a:solidFill>
                  <a:schemeClr val="tx1">
                    <a:alpha val="80000"/>
                  </a:schemeClr>
                </a:solidFill>
              </a:rPr>
              <a:t>Adrenal Suppression </a:t>
            </a:r>
          </a:p>
        </p:txBody>
      </p:sp>
    </p:spTree>
    <p:extLst>
      <p:ext uri="{BB962C8B-B14F-4D97-AF65-F5344CB8AC3E}">
        <p14:creationId xmlns:p14="http://schemas.microsoft.com/office/powerpoint/2010/main" val="716926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2163</Words>
  <Application>Microsoft Office PowerPoint</Application>
  <PresentationFormat>Custom</PresentationFormat>
  <Paragraphs>337</Paragraphs>
  <Slides>46</Slides>
  <Notes>14</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Arimo</vt:lpstr>
      <vt:lpstr>Arimo Bold</vt:lpstr>
      <vt:lpstr>Calibri</vt:lpstr>
      <vt:lpstr>Courier New</vt:lpstr>
      <vt:lpstr>lato</vt:lpstr>
      <vt:lpstr>Nunito Heavy</vt:lpstr>
      <vt:lpstr>Nunito Ultra-Bold</vt:lpstr>
      <vt:lpstr>Segoe UI</vt:lpstr>
      <vt:lpstr>Office Theme</vt:lpstr>
      <vt:lpstr>PowerPoint Presentation</vt:lpstr>
      <vt:lpstr>PowerPoint Presentation</vt:lpstr>
      <vt:lpstr>Adrenal Insufficiency School Training </vt:lpstr>
      <vt:lpstr>PowerPoint Presentation</vt:lpstr>
      <vt:lpstr>PowerPoint Presentation</vt:lpstr>
      <vt:lpstr>PowerPoint Presentation</vt:lpstr>
      <vt:lpstr>PowerPoint Presentation</vt:lpstr>
      <vt:lpstr>PowerPoint Presentation</vt:lpstr>
      <vt:lpstr>Steroid Risks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Emergency Medical Services</vt:lpstr>
      <vt:lpstr>RESOURCES</vt:lpstr>
      <vt:lpstr>PowerPoint Presentation</vt:lpstr>
      <vt:lpstr>Preventing Adrenal Crisis Emergencies with the PACE App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Ensuring the Effectiveness and Safety of Solu-Cortef</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Nurse Training</dc:title>
  <dc:creator>Sarah Sparks</dc:creator>
  <cp:lastModifiedBy>Brenna Urbanski</cp:lastModifiedBy>
  <cp:revision>11</cp:revision>
  <dcterms:created xsi:type="dcterms:W3CDTF">2006-08-16T00:00:00Z</dcterms:created>
  <dcterms:modified xsi:type="dcterms:W3CDTF">2024-06-18T13:15:25Z</dcterms:modified>
  <dc:identifier>DAGFfdpEhmQ</dc:identifier>
</cp:coreProperties>
</file>